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7"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0"/>
  </p:normalViewPr>
  <p:slideViewPr>
    <p:cSldViewPr snapToGrid="0">
      <p:cViewPr>
        <p:scale>
          <a:sx n="197" d="100"/>
          <a:sy n="197" d="100"/>
        </p:scale>
        <p:origin x="912" y="144"/>
      </p:cViewPr>
      <p:guideLst/>
    </p:cSldViewPr>
  </p:slideViewPr>
  <p:notesTextViewPr>
    <p:cViewPr>
      <p:scale>
        <a:sx n="1" d="1"/>
        <a:sy n="1" d="1"/>
      </p:scale>
      <p:origin x="0" y="-88"/>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kina/Documents/WORK/SIDES/RESEARCH%20PROJECT/MPL%20DATABASE%20IIUM_%201%20mont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'RX_FOLLOW UP'!$AD$42</c:f>
              <c:strCache>
                <c:ptCount val="1"/>
                <c:pt idx="0">
                  <c:v>Number of eyes </c:v>
                </c:pt>
              </c:strCache>
            </c:strRef>
          </c:tx>
          <c:spPr>
            <a:solidFill>
              <a:schemeClr val="accent1"/>
            </a:solidFill>
            <a:ln>
              <a:noFill/>
            </a:ln>
            <a:effectLst/>
          </c:spPr>
          <c:invertIfNegative val="0"/>
          <c:cat>
            <c:strRef>
              <c:f>'RX_FOLLOW UP'!$AC$43:$AC$47</c:f>
              <c:strCache>
                <c:ptCount val="5"/>
                <c:pt idx="0">
                  <c:v>High IOP</c:v>
                </c:pt>
                <c:pt idx="1">
                  <c:v>Dry eyes </c:v>
                </c:pt>
                <c:pt idx="2">
                  <c:v>Glare</c:v>
                </c:pt>
                <c:pt idx="3">
                  <c:v>Endothelial cell loss</c:v>
                </c:pt>
                <c:pt idx="4">
                  <c:v>Diplopia</c:v>
                </c:pt>
              </c:strCache>
            </c:strRef>
          </c:cat>
          <c:val>
            <c:numRef>
              <c:f>'RX_FOLLOW UP'!$AD$43:$AD$47</c:f>
              <c:numCache>
                <c:formatCode>General</c:formatCode>
                <c:ptCount val="5"/>
                <c:pt idx="0">
                  <c:v>2</c:v>
                </c:pt>
                <c:pt idx="1">
                  <c:v>6</c:v>
                </c:pt>
                <c:pt idx="2">
                  <c:v>2</c:v>
                </c:pt>
                <c:pt idx="3">
                  <c:v>1</c:v>
                </c:pt>
                <c:pt idx="4">
                  <c:v>2</c:v>
                </c:pt>
              </c:numCache>
            </c:numRef>
          </c:val>
          <c:extLst>
            <c:ext xmlns:c16="http://schemas.microsoft.com/office/drawing/2014/chart" uri="{C3380CC4-5D6E-409C-BE32-E72D297353CC}">
              <c16:uniqueId val="{00000000-9B35-8444-BB8C-B600376C622A}"/>
            </c:ext>
          </c:extLst>
        </c:ser>
        <c:dLbls>
          <c:showLegendKey val="0"/>
          <c:showVal val="0"/>
          <c:showCatName val="0"/>
          <c:showSerName val="0"/>
          <c:showPercent val="0"/>
          <c:showBubbleSize val="0"/>
        </c:dLbls>
        <c:gapWidth val="219"/>
        <c:overlap val="-27"/>
        <c:axId val="1514667663"/>
        <c:axId val="1497558591"/>
      </c:barChart>
      <c:catAx>
        <c:axId val="1514667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1" i="0" u="none" strike="noStrike" kern="1200" baseline="0">
                <a:solidFill>
                  <a:schemeClr val="tx1">
                    <a:lumMod val="65000"/>
                    <a:lumOff val="35000"/>
                  </a:schemeClr>
                </a:solidFill>
                <a:latin typeface="+mn-lt"/>
                <a:ea typeface="+mn-ea"/>
                <a:cs typeface="+mn-cs"/>
              </a:defRPr>
            </a:pPr>
            <a:endParaRPr lang="en-US"/>
          </a:p>
        </c:txPr>
        <c:crossAx val="1497558591"/>
        <c:crosses val="autoZero"/>
        <c:auto val="1"/>
        <c:lblAlgn val="ctr"/>
        <c:lblOffset val="100"/>
        <c:noMultiLvlLbl val="0"/>
      </c:catAx>
      <c:valAx>
        <c:axId val="1497558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514667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17816-A4B6-3E4E-997B-655E250DB209}" type="datetimeFigureOut">
              <a:rPr lang="en-US" smtClean="0"/>
              <a:t>8/30/24</a:t>
            </a:fld>
            <a:endParaRPr lang="en-US"/>
          </a:p>
        </p:txBody>
      </p:sp>
      <p:sp>
        <p:nvSpPr>
          <p:cNvPr id="4" name="Slide Image Placeholder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25E96-5F09-C742-BE07-CB6B94B2E1A2}" type="slidenum">
              <a:rPr lang="en-US" smtClean="0"/>
              <a:t>‹#›</a:t>
            </a:fld>
            <a:endParaRPr lang="en-US"/>
          </a:p>
        </p:txBody>
      </p:sp>
    </p:spTree>
    <p:extLst>
      <p:ext uri="{BB962C8B-B14F-4D97-AF65-F5344CB8AC3E}">
        <p14:creationId xmlns:p14="http://schemas.microsoft.com/office/powerpoint/2010/main" val="633715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b="0" i="0" u="none" strike="noStrike" dirty="0">
                <a:solidFill>
                  <a:srgbClr val="7A7A7A"/>
                </a:solidFill>
                <a:effectLst/>
                <a:latin typeface="Roboto" panose="020F0502020204030204" pitchFamily="34" charset="0"/>
              </a:rPr>
              <a:t>Clinical Profile and Refractive Outcomes of </a:t>
            </a:r>
            <a:r>
              <a:rPr lang="en-MY" b="0" i="0" u="none" strike="noStrike" dirty="0" err="1">
                <a:solidFill>
                  <a:srgbClr val="7A7A7A"/>
                </a:solidFill>
                <a:effectLst/>
                <a:latin typeface="Roboto" panose="020F0502020204030204" pitchFamily="34" charset="0"/>
              </a:rPr>
              <a:t>Medennium</a:t>
            </a:r>
            <a:r>
              <a:rPr lang="en-MY" b="0" i="0" u="none" strike="noStrike" dirty="0">
                <a:solidFill>
                  <a:srgbClr val="7A7A7A"/>
                </a:solidFill>
                <a:effectLst/>
                <a:latin typeface="Roboto" panose="020F0502020204030204" pitchFamily="34" charset="0"/>
              </a:rPr>
              <a:t> Phakic Intraocular Lens (MPL) Implantation in High Myopia: A Prospective Case Series</a:t>
            </a:r>
          </a:p>
          <a:p>
            <a:endParaRPr lang="en-MY" b="0" i="0" u="none" strike="noStrike" dirty="0">
              <a:solidFill>
                <a:srgbClr val="7A7A7A"/>
              </a:solidFill>
              <a:effectLst/>
              <a:latin typeface="Roboto" panose="020F0502020204030204" pitchFamily="34" charset="0"/>
            </a:endParaRPr>
          </a:p>
          <a:p>
            <a:r>
              <a:rPr lang="en-MY" b="0" i="0" u="none" strike="noStrike" dirty="0">
                <a:solidFill>
                  <a:srgbClr val="7A7A7A"/>
                </a:solidFill>
                <a:effectLst/>
                <a:latin typeface="Roboto" panose="020F0502020204030204" pitchFamily="34" charset="0"/>
              </a:rPr>
              <a:t>1 </a:t>
            </a:r>
            <a:r>
              <a:rPr lang="en-MY" b="0" i="0" u="none" strike="noStrike" dirty="0" err="1">
                <a:solidFill>
                  <a:srgbClr val="7A7A7A"/>
                </a:solidFill>
                <a:effectLst/>
                <a:latin typeface="Roboto" panose="020F0502020204030204" pitchFamily="34" charset="0"/>
              </a:rPr>
              <a:t>dari</a:t>
            </a:r>
            <a:r>
              <a:rPr lang="en-MY" b="0" i="0" u="none" strike="noStrike" dirty="0">
                <a:solidFill>
                  <a:srgbClr val="7A7A7A"/>
                </a:solidFill>
                <a:effectLst/>
                <a:latin typeface="Roboto" panose="020F0502020204030204" pitchFamily="34" charset="0"/>
              </a:rPr>
              <a:t> 5</a:t>
            </a:r>
            <a:endParaRPr lang="en-US" dirty="0"/>
          </a:p>
        </p:txBody>
      </p:sp>
      <p:sp>
        <p:nvSpPr>
          <p:cNvPr id="4" name="Slide Number Placeholder 3"/>
          <p:cNvSpPr>
            <a:spLocks noGrp="1"/>
          </p:cNvSpPr>
          <p:nvPr>
            <p:ph type="sldNum" sz="quarter" idx="5"/>
          </p:nvPr>
        </p:nvSpPr>
        <p:spPr/>
        <p:txBody>
          <a:bodyPr/>
          <a:lstStyle/>
          <a:p>
            <a:fld id="{30F25E96-5F09-C742-BE07-CB6B94B2E1A2}" type="slidenum">
              <a:rPr lang="en-US" smtClean="0"/>
              <a:t>1</a:t>
            </a:fld>
            <a:endParaRPr lang="en-US"/>
          </a:p>
        </p:txBody>
      </p:sp>
    </p:spTree>
    <p:extLst>
      <p:ext uri="{BB962C8B-B14F-4D97-AF65-F5344CB8AC3E}">
        <p14:creationId xmlns:p14="http://schemas.microsoft.com/office/powerpoint/2010/main" val="1747086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046" y="1332410"/>
            <a:ext cx="6592388" cy="1175659"/>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48046" y="2682239"/>
            <a:ext cx="3213463" cy="9078351"/>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7" name="Subtitle 2">
            <a:extLst>
              <a:ext uri="{FF2B5EF4-FFF2-40B4-BE49-F238E27FC236}">
                <a16:creationId xmlns:a16="http://schemas.microsoft.com/office/drawing/2014/main" id="{DE8F5357-23DE-2C4C-F1AC-A81279FD975B}"/>
              </a:ext>
            </a:extLst>
          </p:cNvPr>
          <p:cNvSpPr txBox="1">
            <a:spLocks/>
          </p:cNvSpPr>
          <p:nvPr userDrawn="1"/>
        </p:nvSpPr>
        <p:spPr>
          <a:xfrm>
            <a:off x="3526971" y="2682240"/>
            <a:ext cx="3213462" cy="907835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dirty="0"/>
              <a:t>Click to edit Master subtitle style</a:t>
            </a:r>
          </a:p>
        </p:txBody>
      </p:sp>
    </p:spTree>
    <p:extLst>
      <p:ext uri="{BB962C8B-B14F-4D97-AF65-F5344CB8AC3E}">
        <p14:creationId xmlns:p14="http://schemas.microsoft.com/office/powerpoint/2010/main" val="3588543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78097D-C6DF-094A-B2E6-FF03F4F06B57}" type="datetimeFigureOut">
              <a:rPr lang="en-US" smtClean="0"/>
              <a:t>8/30/24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249633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78097D-C6DF-094A-B2E6-FF03F4F06B57}" type="datetimeFigureOut">
              <a:rPr lang="en-US" smtClean="0"/>
              <a:t>8/30/24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3025676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471488" y="11101250"/>
            <a:ext cx="1543050" cy="649111"/>
          </a:xfrm>
        </p:spPr>
        <p:txBody>
          <a:bodyPr/>
          <a:lstStyle/>
          <a:p>
            <a:fld id="{C878097D-C6DF-094A-B2E6-FF03F4F06B57}" type="datetimeFigureOut">
              <a:rPr lang="en-US" smtClean="0"/>
              <a:t>8/30/24</a:t>
            </a:fld>
            <a:endParaRPr lang="en-US"/>
          </a:p>
        </p:txBody>
      </p:sp>
      <p:sp>
        <p:nvSpPr>
          <p:cNvPr id="5" name="Footer Placeholder 4"/>
          <p:cNvSpPr>
            <a:spLocks noGrp="1"/>
          </p:cNvSpPr>
          <p:nvPr>
            <p:ph type="ftr" sz="quarter" idx="11"/>
          </p:nvPr>
        </p:nvSpPr>
        <p:spPr>
          <a:xfrm>
            <a:off x="2213234" y="11111883"/>
            <a:ext cx="2314575" cy="649111"/>
          </a:xfrm>
        </p:spPr>
        <p:txBody>
          <a:bodyPr/>
          <a:lstStyle/>
          <a:p>
            <a:endParaRPr lang="en-US"/>
          </a:p>
        </p:txBody>
      </p:sp>
      <p:sp>
        <p:nvSpPr>
          <p:cNvPr id="6" name="Slide Number Placeholder 5"/>
          <p:cNvSpPr>
            <a:spLocks noGrp="1"/>
          </p:cNvSpPr>
          <p:nvPr>
            <p:ph type="sldNum" sz="quarter" idx="12"/>
          </p:nvPr>
        </p:nvSpPr>
        <p:spPr>
          <a:xfrm rot="5400000">
            <a:off x="6107249" y="11102818"/>
            <a:ext cx="986975" cy="308112"/>
          </a:xfrm>
        </p:spPr>
        <p:txBody>
          <a:bodyPr/>
          <a:lstStyle>
            <a:lvl1pPr algn="l">
              <a:defRPr sz="1100" b="1">
                <a:solidFill>
                  <a:schemeClr val="tx1"/>
                </a:solidFill>
              </a:defRPr>
            </a:lvl1pPr>
          </a:lstStyle>
          <a:p>
            <a:r>
              <a:rPr lang="en-US" dirty="0"/>
              <a:t>ID NO: 2004</a:t>
            </a:r>
          </a:p>
        </p:txBody>
      </p:sp>
    </p:spTree>
    <p:extLst>
      <p:ext uri="{BB962C8B-B14F-4D97-AF65-F5344CB8AC3E}">
        <p14:creationId xmlns:p14="http://schemas.microsoft.com/office/powerpoint/2010/main" val="241859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878097D-C6DF-094A-B2E6-FF03F4F06B57}" type="datetimeFigureOut">
              <a:rPr lang="en-US" smtClean="0"/>
              <a:t>8/30/24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2677924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878097D-C6DF-094A-B2E6-FF03F4F06B57}" type="datetimeFigureOut">
              <a:rPr lang="en-US" smtClean="0"/>
              <a:t>8/30/24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10812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878097D-C6DF-094A-B2E6-FF03F4F06B57}" type="datetimeFigureOut">
              <a:rPr lang="en-US" smtClean="0"/>
              <a:t>8/30/24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144983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878097D-C6DF-094A-B2E6-FF03F4F06B57}" type="datetimeFigureOut">
              <a:rPr lang="en-US" smtClean="0"/>
              <a:t>8/30/24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1787365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78097D-C6DF-094A-B2E6-FF03F4F06B57}" type="datetimeFigureOut">
              <a:rPr lang="en-US" smtClean="0"/>
              <a:t>8/30/24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397124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878097D-C6DF-094A-B2E6-FF03F4F06B57}" type="datetimeFigureOut">
              <a:rPr lang="en-US" smtClean="0"/>
              <a:t>8/30/24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189785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878097D-C6DF-094A-B2E6-FF03F4F06B57}" type="datetimeFigureOut">
              <a:rPr lang="en-US" smtClean="0"/>
              <a:t>8/30/24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7DEAE-4E2D-FE4E-8AAD-D3E5A9E96FC6}" type="slidenum">
              <a:rPr lang="en-US" smtClean="0"/>
              <a:t>‹#›</a:t>
            </a:fld>
            <a:endParaRPr lang="en-US"/>
          </a:p>
        </p:txBody>
      </p:sp>
    </p:spTree>
    <p:extLst>
      <p:ext uri="{BB962C8B-B14F-4D97-AF65-F5344CB8AC3E}">
        <p14:creationId xmlns:p14="http://schemas.microsoft.com/office/powerpoint/2010/main" val="408875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background with black dots&#10;&#10;Description automatically generated">
            <a:extLst>
              <a:ext uri="{FF2B5EF4-FFF2-40B4-BE49-F238E27FC236}">
                <a16:creationId xmlns:a16="http://schemas.microsoft.com/office/drawing/2014/main" id="{4137C296-2AF1-E8B6-1D6A-7921DA2698AD}"/>
              </a:ext>
            </a:extLst>
          </p:cNvPr>
          <p:cNvPicPr>
            <a:picLocks noChangeAspect="1"/>
          </p:cNvPicPr>
          <p:nvPr userDrawn="1"/>
        </p:nvPicPr>
        <p:blipFill>
          <a:blip r:embed="rId13"/>
          <a:stretch>
            <a:fillRect/>
          </a:stretch>
        </p:blipFill>
        <p:spPr>
          <a:xfrm>
            <a:off x="0" y="0"/>
            <a:ext cx="6858000" cy="12213603"/>
          </a:xfrm>
          <a:prstGeom prst="rect">
            <a:avLst/>
          </a:prstGeom>
        </p:spPr>
      </p:pic>
      <p:sp>
        <p:nvSpPr>
          <p:cNvPr id="2" name="Title Placeholder 1"/>
          <p:cNvSpPr>
            <a:spLocks noGrp="1"/>
          </p:cNvSpPr>
          <p:nvPr>
            <p:ph type="title"/>
          </p:nvPr>
        </p:nvSpPr>
        <p:spPr>
          <a:xfrm>
            <a:off x="471488" y="1661221"/>
            <a:ext cx="5915025" cy="1344448"/>
          </a:xfrm>
          <a:prstGeom prst="rect">
            <a:avLst/>
          </a:prstGeom>
        </p:spPr>
        <p:txBody>
          <a:bodyPr vert="horz" lIns="91440" tIns="45720" rIns="91440" bIns="45720" rtlCol="0" anchor="ctr">
            <a:normAutofit/>
          </a:bodyPr>
          <a:lstStyle/>
          <a:p>
            <a:pPr marL="0" marR="0" algn="ctr">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7"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C878097D-C6DF-094A-B2E6-FF03F4F06B57}" type="datetimeFigureOut">
              <a:rPr lang="en-US" smtClean="0"/>
              <a:t>8/30/24</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1CF7DEAE-4E2D-FE4E-8AAD-D3E5A9E96FC6}" type="slidenum">
              <a:rPr lang="en-US" smtClean="0"/>
              <a:t>‹#›</a:t>
            </a:fld>
            <a:endParaRPr lang="en-US"/>
          </a:p>
        </p:txBody>
      </p:sp>
      <p:sp>
        <p:nvSpPr>
          <p:cNvPr id="7" name="Slide Number Placeholder 5">
            <a:extLst>
              <a:ext uri="{FF2B5EF4-FFF2-40B4-BE49-F238E27FC236}">
                <a16:creationId xmlns:a16="http://schemas.microsoft.com/office/drawing/2014/main" id="{59534ABB-C258-201D-81F8-B4B52CF5CB71}"/>
              </a:ext>
            </a:extLst>
          </p:cNvPr>
          <p:cNvSpPr txBox="1">
            <a:spLocks/>
          </p:cNvSpPr>
          <p:nvPr userDrawn="1"/>
        </p:nvSpPr>
        <p:spPr>
          <a:xfrm>
            <a:off x="5740469" y="1103243"/>
            <a:ext cx="1117531" cy="239065"/>
          </a:xfrm>
          <a:prstGeom prst="rect">
            <a:avLst/>
          </a:prstGeom>
          <a:solidFill>
            <a:schemeClr val="accent2"/>
          </a:solidFill>
          <a:ln>
            <a:solidFill>
              <a:schemeClr val="tx1"/>
            </a:solidFill>
          </a:ln>
        </p:spPr>
        <p:txBody>
          <a:bodyPr anchor="ctr"/>
          <a:lstStyle>
            <a:defPPr>
              <a:defRPr lang="en-US"/>
            </a:defPPr>
            <a:lvl1pPr marL="0" algn="l" defTabSz="457200" rtl="0" eaLnBrk="1" latinLnBrk="0" hangingPunct="1">
              <a:defRPr sz="1100" b="1"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a:solidFill>
                  <a:schemeClr val="bg1"/>
                </a:solidFill>
              </a:rPr>
              <a:t>ID NO:</a:t>
            </a:r>
          </a:p>
        </p:txBody>
      </p:sp>
    </p:spTree>
    <p:extLst>
      <p:ext uri="{BB962C8B-B14F-4D97-AF65-F5344CB8AC3E}">
        <p14:creationId xmlns:p14="http://schemas.microsoft.com/office/powerpoint/2010/main" val="3510581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ts val="116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CAFF703-72E9-24F2-5935-BEF98846AE8E}"/>
              </a:ext>
            </a:extLst>
          </p:cNvPr>
          <p:cNvSpPr txBox="1"/>
          <p:nvPr/>
        </p:nvSpPr>
        <p:spPr>
          <a:xfrm>
            <a:off x="6291330" y="1079377"/>
            <a:ext cx="695459" cy="276999"/>
          </a:xfrm>
          <a:prstGeom prst="rect">
            <a:avLst/>
          </a:prstGeom>
          <a:noFill/>
        </p:spPr>
        <p:txBody>
          <a:bodyPr wrap="square" anchor="ctr">
            <a:spAutoFit/>
          </a:bodyPr>
          <a:lstStyle/>
          <a:p>
            <a:r>
              <a:rPr lang="en-US" sz="1200" b="1" dirty="0">
                <a:solidFill>
                  <a:schemeClr val="bg1"/>
                </a:solidFill>
              </a:rPr>
              <a:t>2204</a:t>
            </a:r>
          </a:p>
        </p:txBody>
      </p:sp>
      <p:sp>
        <p:nvSpPr>
          <p:cNvPr id="12" name="TextBox 11">
            <a:extLst>
              <a:ext uri="{FF2B5EF4-FFF2-40B4-BE49-F238E27FC236}">
                <a16:creationId xmlns:a16="http://schemas.microsoft.com/office/drawing/2014/main" id="{4115573F-36B6-C333-19E0-518D4563DFEB}"/>
              </a:ext>
            </a:extLst>
          </p:cNvPr>
          <p:cNvSpPr txBox="1"/>
          <p:nvPr/>
        </p:nvSpPr>
        <p:spPr>
          <a:xfrm>
            <a:off x="189930" y="1381176"/>
            <a:ext cx="6511099" cy="1077218"/>
          </a:xfrm>
          <a:prstGeom prst="rect">
            <a:avLst/>
          </a:prstGeom>
          <a:noFill/>
          <a:ln w="12700">
            <a:solidFill>
              <a:schemeClr val="tx1"/>
            </a:solidFill>
          </a:ln>
        </p:spPr>
        <p:txBody>
          <a:bodyPr wrap="square">
            <a:spAutoFit/>
          </a:bodyPr>
          <a:lstStyle/>
          <a:p>
            <a:pPr algn="ctr"/>
            <a:r>
              <a:rPr lang="en-US" altLang="zh-CN" sz="1400" b="1" dirty="0">
                <a:latin typeface="Arial" panose="020B0604020202020204" pitchFamily="34" charset="0"/>
                <a:ea typeface="黑体" panose="02010609060101010101" pitchFamily="49" charset="-122"/>
                <a:cs typeface="Arial" panose="020B0604020202020204" pitchFamily="34" charset="0"/>
              </a:rPr>
              <a:t>Clinical Profile and Refractive Outcomes of </a:t>
            </a:r>
            <a:r>
              <a:rPr lang="en-US" altLang="zh-CN" sz="1400" b="1" dirty="0" err="1">
                <a:latin typeface="Arial" panose="020B0604020202020204" pitchFamily="34" charset="0"/>
                <a:ea typeface="黑体" panose="02010609060101010101" pitchFamily="49" charset="-122"/>
                <a:cs typeface="Arial" panose="020B0604020202020204" pitchFamily="34" charset="0"/>
              </a:rPr>
              <a:t>Medennium</a:t>
            </a:r>
            <a:r>
              <a:rPr lang="en-US" altLang="zh-CN" sz="1400" b="1" dirty="0">
                <a:latin typeface="Arial" panose="020B0604020202020204" pitchFamily="34" charset="0"/>
                <a:ea typeface="黑体" panose="02010609060101010101" pitchFamily="49" charset="-122"/>
                <a:cs typeface="Arial" panose="020B0604020202020204" pitchFamily="34" charset="0"/>
              </a:rPr>
              <a:t> Phakic Intraocular Lens (MPL) Implantation: A Prospective Case Series</a:t>
            </a:r>
            <a:br>
              <a:rPr lang="en-US" altLang="zh-CN" sz="5400" b="1" dirty="0">
                <a:latin typeface="Arial" panose="020B0604020202020204" pitchFamily="34" charset="0"/>
                <a:ea typeface="黑体" panose="02010609060101010101" pitchFamily="49" charset="-122"/>
                <a:cs typeface="Arial" panose="020B0604020202020204" pitchFamily="34" charset="0"/>
              </a:rPr>
            </a:br>
            <a:endParaRPr lang="en-US" altLang="zh-CN" sz="900" b="1" dirty="0">
              <a:latin typeface="Arial" panose="020B0604020202020204" pitchFamily="34" charset="0"/>
              <a:ea typeface="黑体" panose="02010609060101010101" pitchFamily="49" charset="-122"/>
              <a:cs typeface="Arial" panose="020B0604020202020204" pitchFamily="34" charset="0"/>
            </a:endParaRPr>
          </a:p>
          <a:p>
            <a:pPr algn="ctr"/>
            <a:r>
              <a:rPr lang="en-US" sz="900" dirty="0">
                <a:effectLst/>
                <a:latin typeface="Arial" panose="020B0604020202020204" pitchFamily="34" charset="0"/>
                <a:ea typeface="Calibri" panose="020F0502020204030204" pitchFamily="34" charset="0"/>
                <a:cs typeface="Arial" panose="020B0604020202020204" pitchFamily="34" charset="0"/>
              </a:rPr>
              <a:t>Nur Sakinah Bahaman Shah</a:t>
            </a:r>
            <a:r>
              <a:rPr lang="en-US" sz="900" baseline="30000" dirty="0">
                <a:effectLst/>
                <a:latin typeface="Arial" panose="020B0604020202020204" pitchFamily="34" charset="0"/>
                <a:ea typeface="Calibri" panose="020F0502020204030204" pitchFamily="34" charset="0"/>
                <a:cs typeface="Arial" panose="020B0604020202020204" pitchFamily="34" charset="0"/>
              </a:rPr>
              <a:t>1,2</a:t>
            </a:r>
            <a:r>
              <a:rPr lang="en-US" sz="900" dirty="0">
                <a:effectLst/>
                <a:latin typeface="Arial" panose="020B0604020202020204" pitchFamily="34" charset="0"/>
                <a:ea typeface="Calibri" panose="020F0502020204030204" pitchFamily="34" charset="0"/>
                <a:cs typeface="Arial" panose="020B0604020202020204" pitchFamily="34" charset="0"/>
              </a:rPr>
              <a:t>, Muhd </a:t>
            </a:r>
            <a:r>
              <a:rPr lang="en-US" sz="900" dirty="0" err="1">
                <a:effectLst/>
                <a:latin typeface="Arial" panose="020B0604020202020204" pitchFamily="34" charset="0"/>
                <a:ea typeface="Calibri" panose="020F0502020204030204" pitchFamily="34" charset="0"/>
                <a:cs typeface="Arial" panose="020B0604020202020204" pitchFamily="34" charset="0"/>
              </a:rPr>
              <a:t>Syafi</a:t>
            </a:r>
            <a:r>
              <a:rPr lang="en-US" sz="900" dirty="0">
                <a:effectLst/>
                <a:latin typeface="Arial" panose="020B0604020202020204" pitchFamily="34" charset="0"/>
                <a:ea typeface="Calibri" panose="020F0502020204030204" pitchFamily="34" charset="0"/>
                <a:cs typeface="Arial" panose="020B0604020202020204" pitchFamily="34" charset="0"/>
              </a:rPr>
              <a:t> Abd Bari</a:t>
            </a:r>
            <a:r>
              <a:rPr lang="en-US" sz="900" baseline="30000" dirty="0">
                <a:effectLst/>
                <a:latin typeface="Arial" panose="020B0604020202020204" pitchFamily="34" charset="0"/>
                <a:ea typeface="Calibri" panose="020F0502020204030204" pitchFamily="34" charset="0"/>
                <a:cs typeface="Arial" panose="020B0604020202020204" pitchFamily="34" charset="0"/>
              </a:rPr>
              <a:t>1,2</a:t>
            </a:r>
            <a:r>
              <a:rPr lang="en-US" sz="900" dirty="0">
                <a:effectLst/>
                <a:latin typeface="Arial" panose="020B0604020202020204" pitchFamily="34" charset="0"/>
                <a:ea typeface="Calibri" panose="020F0502020204030204" pitchFamily="34" charset="0"/>
                <a:cs typeface="Arial" panose="020B0604020202020204" pitchFamily="34" charset="0"/>
              </a:rPr>
              <a:t>, </a:t>
            </a:r>
            <a:r>
              <a:rPr lang="en-US" sz="900" dirty="0" err="1">
                <a:effectLst/>
                <a:latin typeface="Arial" panose="020B0604020202020204" pitchFamily="34" charset="0"/>
                <a:ea typeface="Calibri" panose="020F0502020204030204" pitchFamily="34" charset="0"/>
                <a:cs typeface="Arial" panose="020B0604020202020204" pitchFamily="34" charset="0"/>
              </a:rPr>
              <a:t>Khairidzan</a:t>
            </a:r>
            <a:r>
              <a:rPr lang="en-US" sz="900" dirty="0">
                <a:effectLst/>
                <a:latin typeface="Arial" panose="020B0604020202020204" pitchFamily="34" charset="0"/>
                <a:ea typeface="Calibri" panose="020F0502020204030204" pitchFamily="34" charset="0"/>
                <a:cs typeface="Arial" panose="020B0604020202020204" pitchFamily="34" charset="0"/>
              </a:rPr>
              <a:t> Mohd Kamal</a:t>
            </a:r>
            <a:r>
              <a:rPr lang="en-US" sz="900" baseline="30000" dirty="0">
                <a:effectLst/>
                <a:latin typeface="Arial" panose="020B0604020202020204" pitchFamily="34" charset="0"/>
                <a:ea typeface="Calibri" panose="020F0502020204030204" pitchFamily="34" charset="0"/>
                <a:cs typeface="Arial" panose="020B0604020202020204" pitchFamily="34" charset="0"/>
              </a:rPr>
              <a:t>1,2</a:t>
            </a:r>
            <a:br>
              <a:rPr lang="en-MY" sz="900" dirty="0">
                <a:effectLst/>
                <a:latin typeface="Calibri" panose="020F0502020204030204" pitchFamily="34" charset="0"/>
                <a:ea typeface="Calibri" panose="020F0502020204030204" pitchFamily="34" charset="0"/>
                <a:cs typeface="Mangal" panose="02040503050203030202" pitchFamily="18" charset="0"/>
              </a:rPr>
            </a:br>
            <a:r>
              <a:rPr lang="en-US" sz="900" baseline="30000" dirty="0">
                <a:effectLst/>
                <a:latin typeface="Arial" panose="020B0604020202020204" pitchFamily="34" charset="0"/>
                <a:ea typeface="Calibri" panose="020F0502020204030204" pitchFamily="34" charset="0"/>
                <a:cs typeface="Arial" panose="020B0604020202020204" pitchFamily="34" charset="0"/>
              </a:rPr>
              <a:t>1</a:t>
            </a:r>
            <a:r>
              <a:rPr lang="en-US" sz="900" dirty="0">
                <a:effectLst/>
                <a:latin typeface="Arial" panose="020B0604020202020204" pitchFamily="34" charset="0"/>
                <a:ea typeface="Calibri" panose="020F0502020204030204" pitchFamily="34" charset="0"/>
                <a:cs typeface="Arial" panose="020B0604020202020204" pitchFamily="34" charset="0"/>
              </a:rPr>
              <a:t>Department of Ophthalmology, Sultan Ahmad Shah Medical Centre @IIUM, Kuantan</a:t>
            </a:r>
            <a:br>
              <a:rPr lang="en-MY" sz="900" dirty="0">
                <a:effectLst/>
                <a:latin typeface="Arial" panose="020B0604020202020204" pitchFamily="34" charset="0"/>
                <a:ea typeface="Calibri" panose="020F0502020204030204" pitchFamily="34" charset="0"/>
                <a:cs typeface="Arial" panose="020B0604020202020204" pitchFamily="34" charset="0"/>
              </a:rPr>
            </a:br>
            <a:r>
              <a:rPr lang="en-US" sz="900" baseline="30000" dirty="0">
                <a:effectLst/>
                <a:latin typeface="Arial" panose="020B0604020202020204" pitchFamily="34" charset="0"/>
                <a:ea typeface="Calibri" panose="020F0502020204030204" pitchFamily="34" charset="0"/>
                <a:cs typeface="Arial" panose="020B0604020202020204" pitchFamily="34" charset="0"/>
              </a:rPr>
              <a:t>2</a:t>
            </a:r>
            <a:r>
              <a:rPr lang="en-US" sz="900" dirty="0">
                <a:effectLst/>
                <a:latin typeface="Arial" panose="020B0604020202020204" pitchFamily="34" charset="0"/>
                <a:ea typeface="Calibri" panose="020F0502020204030204" pitchFamily="34" charset="0"/>
                <a:cs typeface="Arial" panose="020B0604020202020204" pitchFamily="34" charset="0"/>
              </a:rPr>
              <a:t>Department of Ophthalmology, </a:t>
            </a:r>
            <a:r>
              <a:rPr lang="en-US" sz="900" dirty="0" err="1">
                <a:effectLst/>
                <a:latin typeface="Arial" panose="020B0604020202020204" pitchFamily="34" charset="0"/>
                <a:ea typeface="Calibri" panose="020F0502020204030204" pitchFamily="34" charset="0"/>
                <a:cs typeface="Arial" panose="020B0604020202020204" pitchFamily="34" charset="0"/>
              </a:rPr>
              <a:t>Kulliyah</a:t>
            </a:r>
            <a:r>
              <a:rPr lang="en-US" sz="900" dirty="0">
                <a:effectLst/>
                <a:latin typeface="Arial" panose="020B0604020202020204" pitchFamily="34" charset="0"/>
                <a:ea typeface="Calibri" panose="020F0502020204030204" pitchFamily="34" charset="0"/>
                <a:cs typeface="Arial" panose="020B0604020202020204" pitchFamily="34" charset="0"/>
              </a:rPr>
              <a:t> of Medicine, International Islamic University Malaysia, Kuantan, Pahang.</a:t>
            </a:r>
            <a:endParaRPr lang="en-US" sz="900" dirty="0"/>
          </a:p>
        </p:txBody>
      </p:sp>
      <p:sp>
        <p:nvSpPr>
          <p:cNvPr id="16" name="TextBox 11">
            <a:extLst>
              <a:ext uri="{FF2B5EF4-FFF2-40B4-BE49-F238E27FC236}">
                <a16:creationId xmlns:a16="http://schemas.microsoft.com/office/drawing/2014/main" id="{69F4B0B8-8A1C-D0C4-0A55-F7EE613988F0}"/>
              </a:ext>
            </a:extLst>
          </p:cNvPr>
          <p:cNvSpPr txBox="1">
            <a:spLocks noChangeArrowheads="1"/>
          </p:cNvSpPr>
          <p:nvPr/>
        </p:nvSpPr>
        <p:spPr bwMode="auto">
          <a:xfrm>
            <a:off x="189930" y="2483194"/>
            <a:ext cx="6511099" cy="621654"/>
          </a:xfrm>
          <a:prstGeom prst="rect">
            <a:avLst/>
          </a:prstGeom>
          <a:solidFill>
            <a:schemeClr val="accent2">
              <a:lumMod val="20000"/>
              <a:lumOff val="80000"/>
            </a:schemeClr>
          </a:solidFill>
          <a:ln>
            <a:noFill/>
          </a:ln>
        </p:spPr>
        <p:txBody>
          <a:bodyPr wrap="square"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en-US" altLang="zh-CN" sz="1050" b="1" dirty="0">
                <a:latin typeface="Arial" panose="020B0604020202020204" pitchFamily="34" charset="0"/>
                <a:cs typeface="Arial" panose="020B0604020202020204" pitchFamily="34" charset="0"/>
              </a:rPr>
              <a:t>Introduction</a:t>
            </a:r>
          </a:p>
          <a:p>
            <a:pPr algn="just" eaLnBrk="1" hangingPunct="1">
              <a:spcBef>
                <a:spcPct val="0"/>
              </a:spcBef>
              <a:buFontTx/>
              <a:buNone/>
            </a:pPr>
            <a:r>
              <a:rPr lang="en-US" altLang="zh-CN" sz="1000" dirty="0">
                <a:latin typeface="Arial" panose="020B0604020202020204" pitchFamily="34" charset="0"/>
                <a:cs typeface="Arial" panose="020B0604020202020204" pitchFamily="34" charset="0"/>
              </a:rPr>
              <a:t>Posterior phakic intraocular lenses (PIOLs) have been an option for myopia correction. Its introduction was driven by complications associated with anterior PIOL</a:t>
            </a:r>
            <a:r>
              <a:rPr lang="en-US" altLang="zh-CN" sz="1000" baseline="30000" dirty="0">
                <a:latin typeface="Arial" panose="020B0604020202020204" pitchFamily="34" charset="0"/>
                <a:cs typeface="Arial" panose="020B0604020202020204" pitchFamily="34" charset="0"/>
              </a:rPr>
              <a:t>1</a:t>
            </a:r>
            <a:r>
              <a:rPr lang="en-US" altLang="zh-CN" sz="1000" dirty="0">
                <a:latin typeface="Arial" panose="020B0604020202020204" pitchFamily="34" charset="0"/>
                <a:cs typeface="Arial" panose="020B0604020202020204" pitchFamily="34" charset="0"/>
              </a:rPr>
              <a:t>. However, in Malaysia, its usage is not well established.</a:t>
            </a:r>
          </a:p>
        </p:txBody>
      </p:sp>
      <p:sp>
        <p:nvSpPr>
          <p:cNvPr id="18" name="TextBox 17">
            <a:extLst>
              <a:ext uri="{FF2B5EF4-FFF2-40B4-BE49-F238E27FC236}">
                <a16:creationId xmlns:a16="http://schemas.microsoft.com/office/drawing/2014/main" id="{C22B7D76-0390-B4AB-5C2D-EF5004F08CB9}"/>
              </a:ext>
            </a:extLst>
          </p:cNvPr>
          <p:cNvSpPr txBox="1"/>
          <p:nvPr/>
        </p:nvSpPr>
        <p:spPr>
          <a:xfrm>
            <a:off x="189930" y="3105915"/>
            <a:ext cx="6511099" cy="407804"/>
          </a:xfrm>
          <a:prstGeom prst="rect">
            <a:avLst/>
          </a:prstGeom>
          <a:solidFill>
            <a:schemeClr val="bg1">
              <a:lumMod val="95000"/>
            </a:schemeClr>
          </a:solidFill>
        </p:spPr>
        <p:txBody>
          <a:bodyPr wrap="square" rtlCol="0">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zh-CN" sz="105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Objective</a:t>
            </a:r>
          </a:p>
          <a:p>
            <a:pPr algn="ctr">
              <a:spcBef>
                <a:spcPct val="0"/>
              </a:spcBef>
              <a:defRPr/>
            </a:pPr>
            <a:r>
              <a:rPr lang="en-US" sz="1000" dirty="0">
                <a:effectLst/>
                <a:latin typeface="Arial" panose="020B0604020202020204" pitchFamily="34" charset="0"/>
                <a:ea typeface="Calibri" panose="020F0502020204030204" pitchFamily="34" charset="0"/>
                <a:cs typeface="Arial" panose="020B0604020202020204" pitchFamily="34" charset="0"/>
              </a:rPr>
              <a:t>This study evaluates </a:t>
            </a:r>
            <a:r>
              <a:rPr lang="en-MY" sz="1000" kern="0" dirty="0">
                <a:effectLst/>
                <a:ea typeface="Times New Roman" panose="02020603050405020304" pitchFamily="18" charset="0"/>
              </a:rPr>
              <a:t>the clinical profile and refractive outcomes of </a:t>
            </a:r>
            <a:r>
              <a:rPr lang="en-MY" sz="1000" kern="0" dirty="0" err="1">
                <a:effectLst/>
                <a:ea typeface="Times New Roman" panose="02020603050405020304" pitchFamily="18" charset="0"/>
              </a:rPr>
              <a:t>Medennium</a:t>
            </a:r>
            <a:r>
              <a:rPr lang="en-MY" sz="1000" kern="0" dirty="0">
                <a:effectLst/>
                <a:ea typeface="Times New Roman" panose="02020603050405020304" pitchFamily="18" charset="0"/>
              </a:rPr>
              <a:t> Phakic Intraocular Lens (MPL) </a:t>
            </a:r>
            <a:endParaRPr lang="en-MY" sz="1000" dirty="0">
              <a:effectLs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9AD17F2-5FA1-92B8-E4A1-ED6FA7BE9C05}"/>
              </a:ext>
            </a:extLst>
          </p:cNvPr>
          <p:cNvSpPr txBox="1"/>
          <p:nvPr/>
        </p:nvSpPr>
        <p:spPr>
          <a:xfrm>
            <a:off x="189930" y="3514329"/>
            <a:ext cx="6511099" cy="1015663"/>
          </a:xfrm>
          <a:prstGeom prst="rect">
            <a:avLst/>
          </a:prstGeom>
          <a:solidFill>
            <a:schemeClr val="accent2">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zh-CN" sz="105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Methods</a:t>
            </a:r>
          </a:p>
          <a:p>
            <a:pPr marL="0" marR="0" lvl="0" indent="0" algn="just" defTabSz="457200" rtl="0" eaLnBrk="1" fontAlgn="auto" latinLnBrk="0" hangingPunct="1">
              <a:lnSpc>
                <a:spcPct val="100000"/>
              </a:lnSpc>
              <a:spcBef>
                <a:spcPct val="0"/>
              </a:spcBef>
              <a:spcAft>
                <a:spcPts val="0"/>
              </a:spcAft>
              <a:buClrTx/>
              <a:buSzTx/>
              <a:buFontTx/>
              <a:buNone/>
              <a:tabLst/>
              <a:defRPr/>
            </a:pPr>
            <a:r>
              <a:rPr lang="en-MY" sz="1000" kern="0" dirty="0">
                <a:effectLst/>
                <a:ea typeface="Times New Roman" panose="02020603050405020304" pitchFamily="18" charset="0"/>
              </a:rPr>
              <a:t>This prospective, single-centre case series included patients who underwent MPL implantation at IIUM Eye Specialist Clinic from February to August 2024. Collected data included demographics, preoperative and postoperative uncorrected visual acuity (UCVA), best corrected visual acuity (BCVA), </a:t>
            </a:r>
            <a:r>
              <a:rPr lang="en-MY" sz="1000" kern="0" dirty="0">
                <a:ea typeface="Times New Roman" panose="02020603050405020304" pitchFamily="18" charset="0"/>
              </a:rPr>
              <a:t>subjective</a:t>
            </a:r>
            <a:r>
              <a:rPr lang="en-MY" sz="1000" kern="0" dirty="0">
                <a:effectLst/>
                <a:ea typeface="Times New Roman" panose="02020603050405020304" pitchFamily="18" charset="0"/>
              </a:rPr>
              <a:t> refraction, optical biometry, intraocular pressure, and corneal endothelial cell </a:t>
            </a:r>
            <a:r>
              <a:rPr lang="en-MY" sz="1000" kern="0" dirty="0">
                <a:ea typeface="Times New Roman" panose="02020603050405020304" pitchFamily="18" charset="0"/>
              </a:rPr>
              <a:t>density</a:t>
            </a:r>
            <a:r>
              <a:rPr lang="en-MY" sz="1000" kern="0" dirty="0">
                <a:effectLst/>
                <a:ea typeface="Times New Roman" panose="02020603050405020304" pitchFamily="18" charset="0"/>
              </a:rPr>
              <a:t>. Statistical analysis was conducted to assess outcomes.</a:t>
            </a:r>
            <a:r>
              <a:rPr lang="en-MY" sz="1000" dirty="0">
                <a:effectLst/>
              </a:rPr>
              <a:t> </a:t>
            </a:r>
            <a:endParaRPr kumimoji="0" lang="en-US" altLang="zh-CN" sz="1000" b="1" i="0" u="none" strike="noStrike" kern="120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20" name="TextBox 19">
            <a:extLst>
              <a:ext uri="{FF2B5EF4-FFF2-40B4-BE49-F238E27FC236}">
                <a16:creationId xmlns:a16="http://schemas.microsoft.com/office/drawing/2014/main" id="{E2D301C5-B286-EEB1-C47E-996CD175FDE6}"/>
              </a:ext>
            </a:extLst>
          </p:cNvPr>
          <p:cNvSpPr txBox="1"/>
          <p:nvPr/>
        </p:nvSpPr>
        <p:spPr>
          <a:xfrm>
            <a:off x="196791" y="4533124"/>
            <a:ext cx="6504238" cy="869469"/>
          </a:xfrm>
          <a:prstGeom prst="rect">
            <a:avLst/>
          </a:prstGeom>
          <a:solidFill>
            <a:schemeClr val="bg1">
              <a:lumMod val="95000"/>
            </a:schemeClr>
          </a:solidFill>
        </p:spPr>
        <p:txBody>
          <a:bodyPr wrap="square" rtlCol="0">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zh-CN" sz="1050" b="1" i="0" u="none" strike="noStrike" kern="120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Results</a:t>
            </a:r>
          </a:p>
          <a:p>
            <a:pPr marL="0" marR="0" lvl="0" indent="0" algn="just" defTabSz="457200" rtl="0" eaLnBrk="1" fontAlgn="auto" latinLnBrk="0" hangingPunct="1">
              <a:lnSpc>
                <a:spcPct val="100000"/>
              </a:lnSpc>
              <a:spcBef>
                <a:spcPct val="0"/>
              </a:spcBef>
              <a:spcAft>
                <a:spcPts val="0"/>
              </a:spcAft>
              <a:buClrTx/>
              <a:buSzTx/>
              <a:buFontTx/>
              <a:buNone/>
              <a:tabLst/>
              <a:defRPr/>
            </a:pPr>
            <a:r>
              <a:rPr lang="en-MY" sz="1000" kern="0" dirty="0">
                <a:effectLst/>
                <a:ea typeface="Times New Roman" panose="02020603050405020304" pitchFamily="18" charset="0"/>
              </a:rPr>
              <a:t>Fifteen patients (30 eyes) were included, and their demographic is shown in Table 1. One-month post-surgery, the mean spherical equivalent was 0.02 ± 0.57D (range from +1.25 to -1.13). </a:t>
            </a:r>
            <a:r>
              <a:rPr lang="en-MY" sz="1000" kern="0" dirty="0">
                <a:ea typeface="Times New Roman" panose="02020603050405020304" pitchFamily="18" charset="0"/>
              </a:rPr>
              <a:t>T</a:t>
            </a:r>
            <a:r>
              <a:rPr lang="en-MY" sz="1000" kern="0" dirty="0">
                <a:effectLst/>
                <a:ea typeface="Times New Roman" panose="02020603050405020304" pitchFamily="18" charset="0"/>
              </a:rPr>
              <a:t>he UCVA and BCVA as shown in Table 2. Factors contributing to suboptimal outcomes included residual astigmatism and amblyopia. No intraoperative complications occurred. Postoperative complications as shown in Figure 1. </a:t>
            </a:r>
            <a:endParaRPr kumimoji="0" lang="en-US" altLang="zh-CN" sz="1000" b="1" i="0" u="none" strike="noStrike" kern="120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21" name="TextBox 20">
            <a:extLst>
              <a:ext uri="{FF2B5EF4-FFF2-40B4-BE49-F238E27FC236}">
                <a16:creationId xmlns:a16="http://schemas.microsoft.com/office/drawing/2014/main" id="{C1627F6E-BC11-3FB1-E51E-CCD83951E2C8}"/>
              </a:ext>
            </a:extLst>
          </p:cNvPr>
          <p:cNvSpPr txBox="1"/>
          <p:nvPr/>
        </p:nvSpPr>
        <p:spPr>
          <a:xfrm>
            <a:off x="196791" y="8861812"/>
            <a:ext cx="6504237" cy="1946687"/>
          </a:xfrm>
          <a:prstGeom prst="rect">
            <a:avLst/>
          </a:prstGeom>
          <a:solidFill>
            <a:schemeClr val="accent2">
              <a:lumMod val="20000"/>
              <a:lumOff val="80000"/>
            </a:schemeClr>
          </a:solidFill>
        </p:spPr>
        <p:txBody>
          <a:bodyPr wrap="square">
            <a:spAutoFit/>
          </a:bodyPr>
          <a:lstStyle/>
          <a:p>
            <a:pPr marL="0" marR="0" lvl="0" indent="0" algn="ctr" defTabSz="2968625" rtl="0" eaLnBrk="1" fontAlgn="base"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Discussion</a:t>
            </a: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Implantation of PIOL is typically recommended in patients with high myopia and thin cornea</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2,6</a:t>
            </a:r>
            <a:endPar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endParaRP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err="1">
                <a:solidFill>
                  <a:prstClr val="black"/>
                </a:solidFill>
                <a:latin typeface="Arial" panose="020B0604020202020204" pitchFamily="34" charset="0"/>
                <a:ea typeface="宋体" panose="02010600030101010101" pitchFamily="2" charset="-122"/>
                <a:cs typeface="Arial" panose="020B0604020202020204" pitchFamily="34" charset="0"/>
              </a:rPr>
              <a:t>Medennium</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phakic lens can treat myopia ranging from -3.00D to -28.00D</a:t>
            </a: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Prerequisites are age </a:t>
            </a:r>
            <a:r>
              <a:rPr lang="en-MY" sz="1000" dirty="0">
                <a:latin typeface="STIX Two Math" panose="02020603050405020304" pitchFamily="18" charset="0"/>
              </a:rPr>
              <a:t>⩾</a:t>
            </a:r>
            <a:r>
              <a:rPr lang="en-MY" sz="1000" dirty="0"/>
              <a:t>18</a:t>
            </a:r>
            <a:r>
              <a:rPr lang="en-MY" sz="1000" dirty="0">
                <a:latin typeface="Shobhika Regular" panose="020B0000000000000000" pitchFamily="34" charset="77"/>
              </a:rPr>
              <a:t> </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years old, stable refractive error (</a:t>
            </a:r>
            <a:r>
              <a:rPr lang="en-MY" sz="1000" dirty="0">
                <a:latin typeface="STIX Two Math" panose="02020603050405020304" pitchFamily="18" charset="0"/>
              </a:rPr>
              <a:t>⩽</a:t>
            </a:r>
            <a:r>
              <a:rPr lang="en-MY" sz="1000" dirty="0"/>
              <a:t>0.50 D change in past year), </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ACD </a:t>
            </a:r>
            <a:r>
              <a:rPr lang="en-MY" sz="1000" dirty="0">
                <a:latin typeface="STIX Two Math" panose="02020603050405020304" pitchFamily="18" charset="0"/>
              </a:rPr>
              <a:t>⩾</a:t>
            </a:r>
            <a:r>
              <a:rPr lang="en-MY" sz="1000" dirty="0"/>
              <a:t>3.00</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mm (including endothelium), endothelial cell count </a:t>
            </a:r>
            <a:r>
              <a:rPr lang="en-MY" sz="1000" dirty="0">
                <a:latin typeface="STIX Two Math" panose="02020603050405020304" pitchFamily="18" charset="0"/>
              </a:rPr>
              <a:t>⩾</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2000 cells/mm</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2</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WTW </a:t>
            </a:r>
            <a:r>
              <a:rPr lang="en-MY" sz="1000" dirty="0">
                <a:latin typeface="STIX Two Math" panose="02020603050405020304" pitchFamily="18" charset="0"/>
              </a:rPr>
              <a:t>⩽</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12.5mm, low astigmatism, and no ocular pathology</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 </a:t>
            </a:r>
            <a:endPar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endParaRPr>
          </a:p>
          <a:p>
            <a:pPr marL="171450" indent="-171450" defTabSz="2968625" fontAlgn="base">
              <a:spcBef>
                <a:spcPct val="0"/>
              </a:spcBef>
              <a:spcAft>
                <a:spcPct val="0"/>
              </a:spcAft>
              <a:buFont typeface="Arial" panose="020B0604020202020204" pitchFamily="34" charset="0"/>
              <a:buChar char="•"/>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The benefits of MPL are self-centration design, neutrally buoyant, central aperture, and has 2 size options</a:t>
            </a:r>
          </a:p>
          <a:p>
            <a:pPr marL="171450" indent="-171450" defTabSz="2968625" fontAlgn="base">
              <a:spcBef>
                <a:spcPct val="0"/>
              </a:spcBef>
              <a:spcAft>
                <a:spcPct val="0"/>
              </a:spcAft>
              <a:buFont typeface="Arial" panose="020B0604020202020204" pitchFamily="34" charset="0"/>
              <a:buChar char="•"/>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90% of eyes were within </a:t>
            </a:r>
            <a:r>
              <a:rPr lang="en-MY" sz="800" kern="0" dirty="0">
                <a:solidFill>
                  <a:schemeClr val="tx1"/>
                </a:solidFill>
                <a:effectLst/>
              </a:rPr>
              <a:t>± </a:t>
            </a:r>
            <a:r>
              <a:rPr lang="en-MY" sz="1000" kern="0" dirty="0">
                <a:solidFill>
                  <a:schemeClr val="tx1"/>
                </a:solidFill>
                <a:effectLst/>
              </a:rPr>
              <a:t>1.00 D of the desired refraction, which is similar to the previous study</a:t>
            </a:r>
            <a:r>
              <a:rPr lang="en-MY" sz="1000" kern="0" baseline="30000" dirty="0"/>
              <a:t>3</a:t>
            </a:r>
            <a:endParaRPr lang="en-MY" sz="1000" kern="0" dirty="0">
              <a:solidFill>
                <a:schemeClr val="tx1"/>
              </a:solidFill>
              <a:effectLst/>
            </a:endParaRP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Previous studies also reported complications such as high intraocular pressure</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1-5</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halos</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2,3,5 </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cataract</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1-6</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endothelial cell loss</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1-4</a:t>
            </a: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 and pigmentary dispersion</a:t>
            </a:r>
            <a:r>
              <a:rPr lang="en-US" altLang="zh-CN" sz="1000" baseline="30000" dirty="0">
                <a:solidFill>
                  <a:prstClr val="black"/>
                </a:solidFill>
                <a:latin typeface="Arial" panose="020B0604020202020204" pitchFamily="34" charset="0"/>
                <a:ea typeface="宋体" panose="02010600030101010101" pitchFamily="2" charset="-122"/>
                <a:cs typeface="Arial" panose="020B0604020202020204" pitchFamily="34" charset="0"/>
              </a:rPr>
              <a:t>1,3,5-6</a:t>
            </a: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Cataract and pigmentary dispersion did not occur in our study possibly due to the short study duration</a:t>
            </a:r>
          </a:p>
          <a:p>
            <a:pPr marL="171450" marR="0" lvl="0" indent="-171450" defTabSz="2968625"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zh-CN" sz="1000" dirty="0">
                <a:solidFill>
                  <a:prstClr val="black"/>
                </a:solidFill>
                <a:latin typeface="Arial" panose="020B0604020202020204" pitchFamily="34" charset="0"/>
                <a:ea typeface="宋体" panose="02010600030101010101" pitchFamily="2" charset="-122"/>
                <a:cs typeface="Arial" panose="020B0604020202020204" pitchFamily="34" charset="0"/>
              </a:rPr>
              <a:t>Continuous monitoring is required to confirm its safety and efficacy in the long run</a:t>
            </a:r>
            <a:endParaRPr lang="en-US" altLang="zh-CN" sz="1000" b="1" dirty="0">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22" name="TextBox 21">
            <a:extLst>
              <a:ext uri="{FF2B5EF4-FFF2-40B4-BE49-F238E27FC236}">
                <a16:creationId xmlns:a16="http://schemas.microsoft.com/office/drawing/2014/main" id="{8338EC2B-9E72-890D-88C3-0F40581F82AD}"/>
              </a:ext>
            </a:extLst>
          </p:cNvPr>
          <p:cNvSpPr txBox="1"/>
          <p:nvPr/>
        </p:nvSpPr>
        <p:spPr>
          <a:xfrm>
            <a:off x="196791" y="10808588"/>
            <a:ext cx="6504237" cy="561692"/>
          </a:xfrm>
          <a:prstGeom prst="rect">
            <a:avLst/>
          </a:prstGeom>
          <a:solidFill>
            <a:schemeClr val="bg1">
              <a:lumMod val="95000"/>
            </a:schemeClr>
          </a:solidFill>
        </p:spPr>
        <p:txBody>
          <a:bodyPr wrap="square">
            <a:spAutoFit/>
          </a:bodyPr>
          <a:lstStyle/>
          <a:p>
            <a:pPr marL="0" marR="0" lvl="0" indent="0" algn="ctr" defTabSz="2968625" rtl="0" eaLnBrk="1" fontAlgn="base"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Conclusion</a:t>
            </a:r>
          </a:p>
          <a:p>
            <a:pPr marL="0" marR="0" lvl="0" indent="0" algn="just" defTabSz="2968625" rtl="0" eaLnBrk="1" fontAlgn="base" latinLnBrk="0" hangingPunct="1">
              <a:lnSpc>
                <a:spcPct val="100000"/>
              </a:lnSpc>
              <a:spcBef>
                <a:spcPct val="0"/>
              </a:spcBef>
              <a:spcAft>
                <a:spcPct val="0"/>
              </a:spcAft>
              <a:buClrTx/>
              <a:buSzTx/>
              <a:buFontTx/>
              <a:buNone/>
              <a:tabLst/>
              <a:defRPr/>
            </a:pPr>
            <a:r>
              <a:rPr lang="en-MY" sz="1000" kern="0" dirty="0">
                <a:effectLst/>
                <a:ea typeface="Times New Roman" panose="02020603050405020304" pitchFamily="18" charset="0"/>
              </a:rPr>
              <a:t>MPL implantation demonstrates promising refractive outcomes at one month postoperatively. Long-term safety and efficacy require further assessment.</a:t>
            </a:r>
            <a:r>
              <a:rPr lang="en-MY" sz="1000" dirty="0">
                <a:effectLst/>
              </a:rPr>
              <a:t> </a:t>
            </a:r>
            <a:endParaRPr kumimoji="0" lang="en-US" altLang="zh-CN" sz="1000" b="1" i="0" u="none" strike="noStrike" kern="1200" cap="none" spc="0" normalizeH="0" baseline="0" noProof="0" dirty="0">
              <a:ln>
                <a:noFill/>
              </a:ln>
              <a:solidFill>
                <a:prstClr val="black"/>
              </a:solidFill>
              <a:effectLst/>
              <a:uLnTx/>
              <a:uFillTx/>
              <a:ea typeface="宋体" panose="02010600030101010101" pitchFamily="2" charset="-122"/>
              <a:cs typeface="Arial" panose="020B0604020202020204" pitchFamily="34" charset="0"/>
            </a:endParaRPr>
          </a:p>
        </p:txBody>
      </p:sp>
      <p:sp>
        <p:nvSpPr>
          <p:cNvPr id="23" name="TextBox 22">
            <a:extLst>
              <a:ext uri="{FF2B5EF4-FFF2-40B4-BE49-F238E27FC236}">
                <a16:creationId xmlns:a16="http://schemas.microsoft.com/office/drawing/2014/main" id="{4642A4B4-5D50-7358-A819-AEDEB4907B34}"/>
              </a:ext>
            </a:extLst>
          </p:cNvPr>
          <p:cNvSpPr txBox="1"/>
          <p:nvPr/>
        </p:nvSpPr>
        <p:spPr>
          <a:xfrm>
            <a:off x="198634" y="11345322"/>
            <a:ext cx="6459413" cy="830997"/>
          </a:xfrm>
          <a:prstGeom prst="rect">
            <a:avLst/>
          </a:prstGeom>
          <a:noFill/>
        </p:spPr>
        <p:txBody>
          <a:bodyPr wrap="square">
            <a:spAutoFit/>
          </a:bodyPr>
          <a:lstStyle/>
          <a:p>
            <a:pPr marL="0" marR="0" lvl="0" indent="0" algn="l" defTabSz="2968625" rtl="0" eaLnBrk="1" fontAlgn="base" latinLnBrk="0" hangingPunct="1">
              <a:lnSpc>
                <a:spcPct val="100000"/>
              </a:lnSpc>
              <a:spcBef>
                <a:spcPct val="0"/>
              </a:spcBef>
              <a:spcAft>
                <a:spcPct val="0"/>
              </a:spcAft>
              <a:buClrTx/>
              <a:buSzTx/>
              <a:buFontTx/>
              <a:buNone/>
              <a:tabLst/>
              <a:defRPr/>
            </a:pPr>
            <a:r>
              <a:rPr kumimoji="0" lang="en-US" altLang="zh-CN" sz="500" b="1"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rPr>
              <a:t>References</a:t>
            </a:r>
          </a:p>
          <a:p>
            <a:pPr marL="228600" indent="-228600" algn="just" defTabSz="2968625" fontAlgn="base">
              <a:spcBef>
                <a:spcPct val="0"/>
              </a:spcBef>
              <a:spcAft>
                <a:spcPct val="0"/>
              </a:spcAft>
              <a:buFontTx/>
              <a:buAutoNum type="arabicParenR"/>
              <a:defRPr/>
            </a:pPr>
            <a:r>
              <a:rPr lang="en-MY" sz="400" b="0" i="0" u="none" strike="noStrike" dirty="0">
                <a:solidFill>
                  <a:srgbClr val="000000"/>
                </a:solidFill>
                <a:effectLst/>
              </a:rPr>
              <a:t>Jonker, S.R. </a:t>
            </a:r>
            <a:r>
              <a:rPr lang="en-MY" sz="400" b="0" i="1" u="none" strike="noStrike" dirty="0">
                <a:solidFill>
                  <a:srgbClr val="000000"/>
                </a:solidFill>
                <a:effectLst/>
              </a:rPr>
              <a:t>et al.</a:t>
            </a:r>
            <a:r>
              <a:rPr lang="en-MY" sz="400" b="0" i="0" u="none" strike="noStrike" dirty="0">
                <a:solidFill>
                  <a:srgbClr val="000000"/>
                </a:solidFill>
                <a:effectLst/>
              </a:rPr>
              <a:t> (2020) ‘Phakic intraocular lenses: An overview’, </a:t>
            </a:r>
            <a:r>
              <a:rPr lang="en-MY" sz="400" b="0" i="1" u="none" strike="noStrike" dirty="0">
                <a:solidFill>
                  <a:srgbClr val="000000"/>
                </a:solidFill>
                <a:effectLst/>
              </a:rPr>
              <a:t>Indian Journal of Ophthalmology</a:t>
            </a:r>
            <a:r>
              <a:rPr lang="en-MY" sz="400" b="0" i="0" u="none" strike="noStrike" dirty="0">
                <a:solidFill>
                  <a:srgbClr val="000000"/>
                </a:solidFill>
                <a:effectLst/>
              </a:rPr>
              <a:t>, 68(12), p. 2779. doi:10.4103/ijo.ijo_2995_20. </a:t>
            </a:r>
          </a:p>
          <a:p>
            <a:pPr marL="228600" indent="-228600" algn="just" defTabSz="2968625" fontAlgn="base">
              <a:spcBef>
                <a:spcPct val="0"/>
              </a:spcBef>
              <a:spcAft>
                <a:spcPct val="0"/>
              </a:spcAft>
              <a:buAutoNum type="arabicParenR"/>
              <a:defRPr/>
            </a:pPr>
            <a:r>
              <a:rPr lang="en-MY" sz="400" b="0" i="0" u="none" strike="noStrike" dirty="0">
                <a:solidFill>
                  <a:srgbClr val="000000"/>
                </a:solidFill>
                <a:effectLst/>
              </a:rPr>
              <a:t>Stein, Raymond and Stein, Rebecca (2023) ‘Posterior chamber phakic intraocular lens: Indications, contraindications, technique, and postoperative management’, </a:t>
            </a:r>
            <a:r>
              <a:rPr lang="en-MY" sz="400" b="0" i="1" u="none" strike="noStrike" dirty="0">
                <a:solidFill>
                  <a:srgbClr val="000000"/>
                </a:solidFill>
                <a:effectLst/>
              </a:rPr>
              <a:t>CRO (Clinical &amp;amp; Refractive Optometry) Journal</a:t>
            </a:r>
            <a:r>
              <a:rPr lang="en-MY" sz="400" b="0" i="0" u="none" strike="noStrike" dirty="0">
                <a:solidFill>
                  <a:srgbClr val="000000"/>
                </a:solidFill>
                <a:effectLst/>
              </a:rPr>
              <a:t> [Preprint]. doi:10.57204/001c.75436</a:t>
            </a:r>
            <a:r>
              <a:rPr lang="en-MY" sz="300" b="0" i="0" u="none" strike="noStrike" dirty="0">
                <a:solidFill>
                  <a:srgbClr val="000000"/>
                </a:solidFill>
                <a:effectLst/>
              </a:rPr>
              <a:t>. </a:t>
            </a:r>
          </a:p>
          <a:p>
            <a:pPr marL="228600" indent="-228600" algn="just" defTabSz="2968625" fontAlgn="base">
              <a:spcBef>
                <a:spcPct val="0"/>
              </a:spcBef>
              <a:spcAft>
                <a:spcPct val="0"/>
              </a:spcAft>
              <a:buFontTx/>
              <a:buAutoNum type="arabicParenR"/>
              <a:defRPr/>
            </a:pPr>
            <a:r>
              <a:rPr lang="en-MY" sz="400" b="0" i="0" u="none" strike="noStrike" dirty="0" err="1">
                <a:solidFill>
                  <a:srgbClr val="000000"/>
                </a:solidFill>
                <a:effectLst/>
              </a:rPr>
              <a:t>Jongsareejit</a:t>
            </a:r>
            <a:r>
              <a:rPr lang="en-MY" sz="400" b="0" i="0" u="none" strike="noStrike" dirty="0">
                <a:solidFill>
                  <a:srgbClr val="000000"/>
                </a:solidFill>
                <a:effectLst/>
              </a:rPr>
              <a:t>, A. (2006) ‘Clinical results with the </a:t>
            </a:r>
            <a:r>
              <a:rPr lang="en-MY" sz="400" dirty="0" err="1">
                <a:solidFill>
                  <a:srgbClr val="000000"/>
                </a:solidFill>
              </a:rPr>
              <a:t>M</a:t>
            </a:r>
            <a:r>
              <a:rPr lang="en-MY" sz="400" b="0" i="0" u="none" strike="noStrike" dirty="0" err="1">
                <a:solidFill>
                  <a:srgbClr val="000000"/>
                </a:solidFill>
                <a:effectLst/>
              </a:rPr>
              <a:t>edennium</a:t>
            </a:r>
            <a:r>
              <a:rPr lang="en-MY" sz="400" b="0" i="0" u="none" strike="noStrike" dirty="0">
                <a:solidFill>
                  <a:srgbClr val="000000"/>
                </a:solidFill>
                <a:effectLst/>
              </a:rPr>
              <a:t> Phakic refractive lens for the correction of high myopia’, </a:t>
            </a:r>
            <a:r>
              <a:rPr lang="en-MY" sz="400" b="0" i="1" u="none" strike="noStrike" dirty="0">
                <a:solidFill>
                  <a:srgbClr val="000000"/>
                </a:solidFill>
                <a:effectLst/>
              </a:rPr>
              <a:t>Journal of Refractive Surgery</a:t>
            </a:r>
            <a:r>
              <a:rPr lang="en-MY" sz="400" b="0" i="0" u="none" strike="noStrike" dirty="0">
                <a:solidFill>
                  <a:srgbClr val="000000"/>
                </a:solidFill>
                <a:effectLst/>
              </a:rPr>
              <a:t>, 22(9), pp. 890–897. doi:10.3928/1081-597x-20061101-09. </a:t>
            </a:r>
          </a:p>
          <a:p>
            <a:pPr marL="228600" indent="-228600" algn="just" defTabSz="2968625" fontAlgn="base">
              <a:spcBef>
                <a:spcPct val="0"/>
              </a:spcBef>
              <a:spcAft>
                <a:spcPct val="0"/>
              </a:spcAft>
              <a:buFontTx/>
              <a:buAutoNum type="arabicParenR"/>
              <a:defRPr/>
            </a:pPr>
            <a:r>
              <a:rPr lang="en-MY" sz="400" b="0" i="0" u="none" strike="noStrike" dirty="0">
                <a:solidFill>
                  <a:srgbClr val="000000"/>
                </a:solidFill>
                <a:effectLst/>
              </a:rPr>
              <a:t>Verde, C.M. </a:t>
            </a:r>
            <a:r>
              <a:rPr lang="en-MY" sz="400" b="0" i="1" u="none" strike="noStrike" dirty="0">
                <a:solidFill>
                  <a:srgbClr val="000000"/>
                </a:solidFill>
                <a:effectLst/>
              </a:rPr>
              <a:t>et al.</a:t>
            </a:r>
            <a:r>
              <a:rPr lang="en-MY" sz="400" b="0" i="0" u="none" strike="noStrike" dirty="0">
                <a:solidFill>
                  <a:srgbClr val="000000"/>
                </a:solidFill>
                <a:effectLst/>
              </a:rPr>
              <a:t> (2007) ‘</a:t>
            </a:r>
            <a:r>
              <a:rPr lang="en-MY" sz="400" b="0" i="0" u="none" strike="noStrike" dirty="0" err="1">
                <a:solidFill>
                  <a:srgbClr val="000000"/>
                </a:solidFill>
                <a:effectLst/>
              </a:rPr>
              <a:t>Medennium</a:t>
            </a:r>
            <a:r>
              <a:rPr lang="en-MY" sz="400" b="0" i="0" u="none" strike="noStrike" dirty="0">
                <a:solidFill>
                  <a:srgbClr val="000000"/>
                </a:solidFill>
                <a:effectLst/>
              </a:rPr>
              <a:t> posterior chamber Phakic refractive lens to correct high myopia’, </a:t>
            </a:r>
            <a:r>
              <a:rPr lang="en-MY" sz="400" b="0" i="1" u="none" strike="noStrike" dirty="0">
                <a:solidFill>
                  <a:srgbClr val="000000"/>
                </a:solidFill>
                <a:effectLst/>
              </a:rPr>
              <a:t>Journal of Refractive Surgery</a:t>
            </a:r>
            <a:r>
              <a:rPr lang="en-MY" sz="400" b="0" i="0" u="none" strike="noStrike" dirty="0">
                <a:solidFill>
                  <a:srgbClr val="000000"/>
                </a:solidFill>
                <a:effectLst/>
              </a:rPr>
              <a:t>, 23(9), pp. 900–904. doi:10.3928/1081-597x-20071101-06. </a:t>
            </a:r>
          </a:p>
          <a:p>
            <a:pPr marL="228600" indent="-228600" algn="just" defTabSz="2968625" fontAlgn="base">
              <a:spcBef>
                <a:spcPct val="0"/>
              </a:spcBef>
              <a:spcAft>
                <a:spcPct val="0"/>
              </a:spcAft>
              <a:buFontTx/>
              <a:buAutoNum type="arabicParenR"/>
              <a:defRPr/>
            </a:pPr>
            <a:r>
              <a:rPr lang="en-MY" sz="400" b="0" i="0" u="none" strike="noStrike" dirty="0" err="1">
                <a:solidFill>
                  <a:srgbClr val="000000"/>
                </a:solidFill>
                <a:effectLst/>
              </a:rPr>
              <a:t>Hoyos</a:t>
            </a:r>
            <a:r>
              <a:rPr lang="en-MY" sz="400" b="0" i="0" u="none" strike="noStrike" dirty="0">
                <a:solidFill>
                  <a:srgbClr val="000000"/>
                </a:solidFill>
                <a:effectLst/>
              </a:rPr>
              <a:t>, J.E. </a:t>
            </a:r>
            <a:r>
              <a:rPr lang="en-MY" sz="400" b="0" i="1" u="none" strike="noStrike" dirty="0">
                <a:solidFill>
                  <a:srgbClr val="000000"/>
                </a:solidFill>
                <a:effectLst/>
              </a:rPr>
              <a:t>et al.</a:t>
            </a:r>
            <a:r>
              <a:rPr lang="en-MY" sz="400" b="0" i="0" u="none" strike="noStrike" dirty="0">
                <a:solidFill>
                  <a:srgbClr val="000000"/>
                </a:solidFill>
                <a:effectLst/>
              </a:rPr>
              <a:t> (2002) ‘Phakic refractive lens experience in Spain’, </a:t>
            </a:r>
            <a:r>
              <a:rPr lang="en-MY" sz="400" b="0" i="1" u="none" strike="noStrike" dirty="0">
                <a:solidFill>
                  <a:srgbClr val="000000"/>
                </a:solidFill>
                <a:effectLst/>
              </a:rPr>
              <a:t>Journal of Cataract and Refractive Surgery</a:t>
            </a:r>
            <a:r>
              <a:rPr lang="en-MY" sz="400" b="0" i="0" u="none" strike="noStrike" dirty="0">
                <a:solidFill>
                  <a:srgbClr val="000000"/>
                </a:solidFill>
                <a:effectLst/>
              </a:rPr>
              <a:t>, 28(11), pp. 1939–1946. doi:10.1016/s0886-3350(02)01439-6. </a:t>
            </a:r>
          </a:p>
          <a:p>
            <a:pPr marL="228600" indent="-228600" algn="just" defTabSz="2968625" fontAlgn="base">
              <a:spcBef>
                <a:spcPct val="0"/>
              </a:spcBef>
              <a:spcAft>
                <a:spcPct val="0"/>
              </a:spcAft>
              <a:buFontTx/>
              <a:buAutoNum type="arabicParenR"/>
              <a:defRPr/>
            </a:pPr>
            <a:r>
              <a:rPr lang="en-MY" sz="400" b="0" i="0" u="none" strike="noStrike" dirty="0">
                <a:solidFill>
                  <a:srgbClr val="000000"/>
                </a:solidFill>
                <a:effectLst/>
              </a:rPr>
              <a:t>Pérez-</a:t>
            </a:r>
            <a:r>
              <a:rPr lang="en-MY" sz="400" b="0" i="0" u="none" strike="noStrike" dirty="0" err="1">
                <a:solidFill>
                  <a:srgbClr val="000000"/>
                </a:solidFill>
                <a:effectLst/>
              </a:rPr>
              <a:t>Cambrodí</a:t>
            </a:r>
            <a:r>
              <a:rPr lang="en-MY" sz="400" b="0" i="0" u="none" strike="noStrike" dirty="0">
                <a:solidFill>
                  <a:srgbClr val="000000"/>
                </a:solidFill>
                <a:effectLst/>
              </a:rPr>
              <a:t>, R.J. </a:t>
            </a:r>
            <a:r>
              <a:rPr lang="en-MY" sz="400" b="0" i="1" u="none" strike="noStrike" dirty="0">
                <a:solidFill>
                  <a:srgbClr val="000000"/>
                </a:solidFill>
                <a:effectLst/>
              </a:rPr>
              <a:t>et al.</a:t>
            </a:r>
            <a:r>
              <a:rPr lang="en-MY" sz="400" b="0" i="0" u="none" strike="noStrike" dirty="0">
                <a:solidFill>
                  <a:srgbClr val="000000"/>
                </a:solidFill>
                <a:effectLst/>
              </a:rPr>
              <a:t> (2012) ‘The posterior chamber phakic refractive lens (PRL): A Review’, </a:t>
            </a:r>
            <a:r>
              <a:rPr lang="en-MY" sz="400" b="0" i="1" u="none" strike="noStrike" dirty="0">
                <a:solidFill>
                  <a:srgbClr val="000000"/>
                </a:solidFill>
                <a:effectLst/>
              </a:rPr>
              <a:t>Eye</a:t>
            </a:r>
            <a:r>
              <a:rPr lang="en-MY" sz="400" b="0" i="0" u="none" strike="noStrike" dirty="0">
                <a:solidFill>
                  <a:srgbClr val="000000"/>
                </a:solidFill>
                <a:effectLst/>
              </a:rPr>
              <a:t>, 27(1), pp. 14–21. doi:10.1038/eye.2012.235. </a:t>
            </a:r>
          </a:p>
          <a:p>
            <a:pPr marL="228600" indent="-228600" algn="just" defTabSz="2968625" fontAlgn="base">
              <a:spcBef>
                <a:spcPct val="0"/>
              </a:spcBef>
              <a:spcAft>
                <a:spcPct val="0"/>
              </a:spcAft>
              <a:buFontTx/>
              <a:buAutoNum type="arabicParenR"/>
              <a:defRPr/>
            </a:pPr>
            <a:endParaRPr lang="en-MY" sz="400" b="0" i="0" u="none" strike="noStrike" dirty="0">
              <a:solidFill>
                <a:srgbClr val="000000"/>
              </a:solidFill>
              <a:effectLst/>
            </a:endParaRPr>
          </a:p>
          <a:p>
            <a:pPr marL="228600" indent="-228600" algn="just" defTabSz="2968625" fontAlgn="base">
              <a:spcBef>
                <a:spcPct val="0"/>
              </a:spcBef>
              <a:spcAft>
                <a:spcPct val="0"/>
              </a:spcAft>
              <a:buFontTx/>
              <a:buAutoNum type="arabicParenR"/>
              <a:defRPr/>
            </a:pPr>
            <a:endParaRPr lang="en-MY" sz="400" b="0" i="0" u="none" strike="noStrike" dirty="0">
              <a:solidFill>
                <a:srgbClr val="000000"/>
              </a:solidFill>
              <a:effectLst/>
            </a:endParaRPr>
          </a:p>
          <a:p>
            <a:pPr marL="228600" indent="-228600" algn="just" defTabSz="2968625" fontAlgn="base">
              <a:spcBef>
                <a:spcPct val="0"/>
              </a:spcBef>
              <a:spcAft>
                <a:spcPct val="0"/>
              </a:spcAft>
              <a:buFontTx/>
              <a:buAutoNum type="arabicParenR"/>
              <a:defRPr/>
            </a:pPr>
            <a:endParaRPr lang="en-MY" sz="400" b="0" i="0" u="none" strike="noStrike" dirty="0">
              <a:solidFill>
                <a:srgbClr val="000000"/>
              </a:solidFill>
              <a:effectLst/>
            </a:endParaRPr>
          </a:p>
          <a:p>
            <a:pPr marL="228600" indent="-228600" algn="just" defTabSz="2968625" fontAlgn="base">
              <a:spcBef>
                <a:spcPct val="0"/>
              </a:spcBef>
              <a:spcAft>
                <a:spcPct val="0"/>
              </a:spcAft>
              <a:buFontTx/>
              <a:buAutoNum type="arabicParenR"/>
              <a:defRPr/>
            </a:pPr>
            <a:endParaRPr lang="en-MY" sz="400" b="0" i="0" u="none" strike="noStrike" dirty="0">
              <a:solidFill>
                <a:srgbClr val="000000"/>
              </a:solidFill>
              <a:effectLst/>
            </a:endParaRPr>
          </a:p>
          <a:p>
            <a:pPr marL="228600" indent="-228600" algn="just" defTabSz="2968625" fontAlgn="base">
              <a:spcBef>
                <a:spcPct val="0"/>
              </a:spcBef>
              <a:spcAft>
                <a:spcPct val="0"/>
              </a:spcAft>
              <a:buAutoNum type="arabicParenR"/>
              <a:defRPr/>
            </a:pPr>
            <a:endParaRPr lang="en-MY" sz="300" b="0" i="0" u="none" strike="noStrike" dirty="0">
              <a:solidFill>
                <a:srgbClr val="000000"/>
              </a:solidFill>
              <a:effectLst/>
            </a:endParaRPr>
          </a:p>
        </p:txBody>
      </p:sp>
      <p:graphicFrame>
        <p:nvGraphicFramePr>
          <p:cNvPr id="2" name="Table 1">
            <a:extLst>
              <a:ext uri="{FF2B5EF4-FFF2-40B4-BE49-F238E27FC236}">
                <a16:creationId xmlns:a16="http://schemas.microsoft.com/office/drawing/2014/main" id="{8378F3BA-D790-2EB8-27D2-42A358062B24}"/>
              </a:ext>
            </a:extLst>
          </p:cNvPr>
          <p:cNvGraphicFramePr>
            <a:graphicFrameLocks noGrp="1"/>
          </p:cNvGraphicFramePr>
          <p:nvPr>
            <p:extLst>
              <p:ext uri="{D42A27DB-BD31-4B8C-83A1-F6EECF244321}">
                <p14:modId xmlns:p14="http://schemas.microsoft.com/office/powerpoint/2010/main" val="3522489172"/>
              </p:ext>
            </p:extLst>
          </p:nvPr>
        </p:nvGraphicFramePr>
        <p:xfrm>
          <a:off x="516490" y="5457904"/>
          <a:ext cx="2897116" cy="3180080"/>
        </p:xfrm>
        <a:graphic>
          <a:graphicData uri="http://schemas.openxmlformats.org/drawingml/2006/table">
            <a:tbl>
              <a:tblPr firstRow="1" bandRow="1">
                <a:tableStyleId>{8EC20E35-A176-4012-BC5E-935CFFF8708E}</a:tableStyleId>
              </a:tblPr>
              <a:tblGrid>
                <a:gridCol w="1414102">
                  <a:extLst>
                    <a:ext uri="{9D8B030D-6E8A-4147-A177-3AD203B41FA5}">
                      <a16:colId xmlns:a16="http://schemas.microsoft.com/office/drawing/2014/main" val="3220047266"/>
                    </a:ext>
                  </a:extLst>
                </a:gridCol>
                <a:gridCol w="1483014">
                  <a:extLst>
                    <a:ext uri="{9D8B030D-6E8A-4147-A177-3AD203B41FA5}">
                      <a16:colId xmlns:a16="http://schemas.microsoft.com/office/drawing/2014/main" val="1252934327"/>
                    </a:ext>
                  </a:extLst>
                </a:gridCol>
              </a:tblGrid>
              <a:tr h="176857">
                <a:tc>
                  <a:txBody>
                    <a:bodyPr/>
                    <a:lstStyle/>
                    <a:p>
                      <a:pPr algn="ctr"/>
                      <a:r>
                        <a:rPr lang="en-US" sz="650" dirty="0"/>
                        <a:t>Characteristics</a:t>
                      </a:r>
                    </a:p>
                  </a:txBody>
                  <a:tcPr/>
                </a:tc>
                <a:tc>
                  <a:txBody>
                    <a:bodyPr/>
                    <a:lstStyle/>
                    <a:p>
                      <a:pPr algn="ctr"/>
                      <a:r>
                        <a:rPr lang="en-US" sz="650" dirty="0"/>
                        <a:t>Result </a:t>
                      </a:r>
                    </a:p>
                  </a:txBody>
                  <a:tcPr/>
                </a:tc>
                <a:extLst>
                  <a:ext uri="{0D108BD9-81ED-4DB2-BD59-A6C34878D82A}">
                    <a16:rowId xmlns:a16="http://schemas.microsoft.com/office/drawing/2014/main" val="2725409213"/>
                  </a:ext>
                </a:extLst>
              </a:tr>
              <a:tr h="170356">
                <a:tc>
                  <a:txBody>
                    <a:bodyPr/>
                    <a:lstStyle/>
                    <a:p>
                      <a:pPr algn="l"/>
                      <a:r>
                        <a:rPr lang="en-US" sz="650" i="1" dirty="0">
                          <a:solidFill>
                            <a:schemeClr val="tx1"/>
                          </a:solidFill>
                        </a:rPr>
                        <a:t>Age (Years)</a:t>
                      </a:r>
                    </a:p>
                  </a:txBody>
                  <a:tcPr/>
                </a:tc>
                <a:tc>
                  <a:txBody>
                    <a:bodyPr/>
                    <a:lstStyle/>
                    <a:p>
                      <a:pPr algn="ctr"/>
                      <a:r>
                        <a:rPr lang="en-MY" sz="650" kern="0" dirty="0">
                          <a:solidFill>
                            <a:schemeClr val="tx1"/>
                          </a:solidFill>
                        </a:rPr>
                        <a:t>30.2</a:t>
                      </a:r>
                      <a:r>
                        <a:rPr lang="en-MY" sz="650" kern="0" dirty="0">
                          <a:solidFill>
                            <a:schemeClr val="tx1"/>
                          </a:solidFill>
                          <a:effectLst/>
                        </a:rPr>
                        <a:t> ± </a:t>
                      </a:r>
                      <a:r>
                        <a:rPr lang="en-MY" sz="650" kern="0" dirty="0">
                          <a:solidFill>
                            <a:schemeClr val="tx1"/>
                          </a:solidFill>
                        </a:rPr>
                        <a:t>5.23</a:t>
                      </a:r>
                      <a:endParaRPr lang="en-US" sz="650" dirty="0">
                        <a:solidFill>
                          <a:schemeClr val="tx1"/>
                        </a:solidFill>
                      </a:endParaRPr>
                    </a:p>
                  </a:txBody>
                  <a:tcPr/>
                </a:tc>
                <a:extLst>
                  <a:ext uri="{0D108BD9-81ED-4DB2-BD59-A6C34878D82A}">
                    <a16:rowId xmlns:a16="http://schemas.microsoft.com/office/drawing/2014/main" val="2935962053"/>
                  </a:ext>
                </a:extLst>
              </a:tr>
              <a:tr h="0">
                <a:tc>
                  <a:txBody>
                    <a:bodyPr/>
                    <a:lstStyle/>
                    <a:p>
                      <a:pPr algn="l"/>
                      <a:r>
                        <a:rPr lang="en-US" sz="650" i="1" dirty="0">
                          <a:solidFill>
                            <a:schemeClr val="tx1"/>
                          </a:solidFill>
                        </a:rPr>
                        <a:t>Male : Female</a:t>
                      </a:r>
                    </a:p>
                  </a:txBody>
                  <a:tcPr/>
                </a:tc>
                <a:tc>
                  <a:txBody>
                    <a:bodyPr/>
                    <a:lstStyle/>
                    <a:p>
                      <a:pPr algn="ctr"/>
                      <a:r>
                        <a:rPr lang="en-US" sz="650" dirty="0">
                          <a:solidFill>
                            <a:schemeClr val="tx1"/>
                          </a:solidFill>
                        </a:rPr>
                        <a:t>7:8</a:t>
                      </a:r>
                    </a:p>
                  </a:txBody>
                  <a:tcPr/>
                </a:tc>
                <a:extLst>
                  <a:ext uri="{0D108BD9-81ED-4DB2-BD59-A6C34878D82A}">
                    <a16:rowId xmlns:a16="http://schemas.microsoft.com/office/drawing/2014/main" val="931157803"/>
                  </a:ext>
                </a:extLst>
              </a:tr>
              <a:tr h="120791">
                <a:tc>
                  <a:txBody>
                    <a:bodyPr/>
                    <a:lstStyle/>
                    <a:p>
                      <a:pPr algn="l"/>
                      <a:r>
                        <a:rPr lang="en-US" sz="650" i="1" dirty="0">
                          <a:solidFill>
                            <a:schemeClr val="tx1"/>
                          </a:solidFill>
                        </a:rPr>
                        <a:t>MRSE (Range)</a:t>
                      </a:r>
                    </a:p>
                  </a:txBody>
                  <a:tcPr/>
                </a:tc>
                <a:tc>
                  <a:txBody>
                    <a:bodyPr/>
                    <a:lstStyle/>
                    <a:p>
                      <a:pPr algn="ctr"/>
                      <a:r>
                        <a:rPr lang="en-US" sz="650" dirty="0">
                          <a:solidFill>
                            <a:schemeClr val="tx1"/>
                          </a:solidFill>
                        </a:rPr>
                        <a:t>-10.01 </a:t>
                      </a:r>
                      <a:r>
                        <a:rPr lang="en-MY" sz="650" kern="0" dirty="0">
                          <a:solidFill>
                            <a:schemeClr val="tx1"/>
                          </a:solidFill>
                          <a:effectLst/>
                        </a:rPr>
                        <a:t>± 3.99  (-3.63 to -17.5)</a:t>
                      </a:r>
                      <a:endParaRPr lang="en-US" sz="650" dirty="0">
                        <a:solidFill>
                          <a:schemeClr val="tx1"/>
                        </a:solidFill>
                      </a:endParaRPr>
                    </a:p>
                  </a:txBody>
                  <a:tcPr/>
                </a:tc>
                <a:extLst>
                  <a:ext uri="{0D108BD9-81ED-4DB2-BD59-A6C34878D82A}">
                    <a16:rowId xmlns:a16="http://schemas.microsoft.com/office/drawing/2014/main" val="3690830372"/>
                  </a:ext>
                </a:extLst>
              </a:tr>
              <a:tr h="134464">
                <a:tc>
                  <a:txBody>
                    <a:bodyPr/>
                    <a:lstStyle/>
                    <a:p>
                      <a:pPr algn="l"/>
                      <a:r>
                        <a:rPr lang="en-US" sz="650" i="1" dirty="0">
                          <a:solidFill>
                            <a:schemeClr val="tx1"/>
                          </a:solidFill>
                        </a:rPr>
                        <a:t>Mean astigmatism (Range)</a:t>
                      </a:r>
                    </a:p>
                  </a:txBody>
                  <a:tcPr/>
                </a:tc>
                <a:tc>
                  <a:txBody>
                    <a:bodyPr/>
                    <a:lstStyle/>
                    <a:p>
                      <a:pPr algn="ctr"/>
                      <a:r>
                        <a:rPr lang="en-US" sz="650" dirty="0">
                          <a:solidFill>
                            <a:schemeClr val="tx1"/>
                          </a:solidFill>
                        </a:rPr>
                        <a:t>-0.80 </a:t>
                      </a:r>
                      <a:r>
                        <a:rPr lang="en-MY" sz="650" kern="0" dirty="0">
                          <a:solidFill>
                            <a:schemeClr val="tx1"/>
                          </a:solidFill>
                          <a:effectLst/>
                        </a:rPr>
                        <a:t>± 0.54 (0 to -1.75)</a:t>
                      </a:r>
                      <a:endParaRPr lang="en-US" sz="650" dirty="0">
                        <a:solidFill>
                          <a:schemeClr val="tx1"/>
                        </a:solidFill>
                      </a:endParaRPr>
                    </a:p>
                  </a:txBody>
                  <a:tcPr/>
                </a:tc>
                <a:extLst>
                  <a:ext uri="{0D108BD9-81ED-4DB2-BD59-A6C34878D82A}">
                    <a16:rowId xmlns:a16="http://schemas.microsoft.com/office/drawing/2014/main" val="1033813043"/>
                  </a:ext>
                </a:extLst>
              </a:tr>
              <a:tr h="166097">
                <a:tc>
                  <a:txBody>
                    <a:bodyPr/>
                    <a:lstStyle/>
                    <a:p>
                      <a:pPr algn="l"/>
                      <a:r>
                        <a:rPr lang="en-US" sz="650" i="1" dirty="0">
                          <a:solidFill>
                            <a:schemeClr val="tx1"/>
                          </a:solidFill>
                        </a:rPr>
                        <a:t>BCVA at baseline</a:t>
                      </a:r>
                    </a:p>
                    <a:p>
                      <a:pPr algn="l">
                        <a:spcBef>
                          <a:spcPts val="100"/>
                        </a:spcBef>
                      </a:pPr>
                      <a:r>
                        <a:rPr lang="en-US" sz="650" i="1" dirty="0">
                          <a:solidFill>
                            <a:schemeClr val="tx1"/>
                          </a:solidFill>
                        </a:rPr>
                        <a:t>        </a:t>
                      </a:r>
                      <a:r>
                        <a:rPr lang="en-US" sz="650" i="0" dirty="0">
                          <a:solidFill>
                            <a:schemeClr val="tx1"/>
                          </a:solidFill>
                        </a:rPr>
                        <a:t>20/20</a:t>
                      </a:r>
                    </a:p>
                    <a:p>
                      <a:pPr algn="l">
                        <a:spcBef>
                          <a:spcPts val="100"/>
                        </a:spcBef>
                      </a:pPr>
                      <a:r>
                        <a:rPr lang="en-US" sz="650" i="0" dirty="0">
                          <a:solidFill>
                            <a:schemeClr val="tx1"/>
                          </a:solidFill>
                        </a:rPr>
                        <a:t>        20/25</a:t>
                      </a:r>
                    </a:p>
                    <a:p>
                      <a:pPr algn="l">
                        <a:spcBef>
                          <a:spcPts val="100"/>
                        </a:spcBef>
                      </a:pPr>
                      <a:r>
                        <a:rPr lang="en-US" sz="650" i="0" dirty="0">
                          <a:solidFill>
                            <a:schemeClr val="tx1"/>
                          </a:solidFill>
                        </a:rPr>
                        <a:t>        20/30</a:t>
                      </a:r>
                    </a:p>
                    <a:p>
                      <a:pPr algn="l">
                        <a:spcBef>
                          <a:spcPts val="100"/>
                        </a:spcBef>
                      </a:pPr>
                      <a:r>
                        <a:rPr lang="en-US" sz="650" i="0" dirty="0">
                          <a:solidFill>
                            <a:schemeClr val="tx1"/>
                          </a:solidFill>
                        </a:rPr>
                        <a:t>        20/40</a:t>
                      </a:r>
                    </a:p>
                    <a:p>
                      <a:pPr algn="l">
                        <a:spcBef>
                          <a:spcPts val="100"/>
                        </a:spcBef>
                      </a:pPr>
                      <a:r>
                        <a:rPr lang="en-US" sz="650" i="0" dirty="0">
                          <a:solidFill>
                            <a:schemeClr val="tx1"/>
                          </a:solidFill>
                        </a:rPr>
                        <a:t>        20/63</a:t>
                      </a:r>
                    </a:p>
                  </a:txBody>
                  <a:tcPr/>
                </a:tc>
                <a:tc>
                  <a:txBody>
                    <a:bodyPr/>
                    <a:lstStyle/>
                    <a:p>
                      <a:endParaRPr lang="en-US" sz="650" dirty="0">
                        <a:solidFill>
                          <a:schemeClr val="tx1"/>
                        </a:solidFill>
                      </a:endParaRPr>
                    </a:p>
                    <a:p>
                      <a:pPr algn="ctr">
                        <a:spcBef>
                          <a:spcPts val="100"/>
                        </a:spcBef>
                      </a:pPr>
                      <a:r>
                        <a:rPr lang="en-US" sz="650" dirty="0">
                          <a:solidFill>
                            <a:schemeClr val="tx1"/>
                          </a:solidFill>
                        </a:rPr>
                        <a:t>13</a:t>
                      </a:r>
                    </a:p>
                    <a:p>
                      <a:pPr algn="ctr">
                        <a:spcBef>
                          <a:spcPts val="100"/>
                        </a:spcBef>
                      </a:pPr>
                      <a:r>
                        <a:rPr lang="en-US" sz="650" dirty="0">
                          <a:solidFill>
                            <a:schemeClr val="tx1"/>
                          </a:solidFill>
                        </a:rPr>
                        <a:t>6</a:t>
                      </a:r>
                    </a:p>
                    <a:p>
                      <a:pPr algn="ctr">
                        <a:spcBef>
                          <a:spcPts val="100"/>
                        </a:spcBef>
                      </a:pPr>
                      <a:r>
                        <a:rPr lang="en-US" sz="650" dirty="0">
                          <a:solidFill>
                            <a:schemeClr val="tx1"/>
                          </a:solidFill>
                        </a:rPr>
                        <a:t>2</a:t>
                      </a:r>
                    </a:p>
                    <a:p>
                      <a:pPr algn="ctr">
                        <a:spcBef>
                          <a:spcPts val="100"/>
                        </a:spcBef>
                      </a:pPr>
                      <a:r>
                        <a:rPr lang="en-US" sz="650" dirty="0">
                          <a:solidFill>
                            <a:schemeClr val="tx1"/>
                          </a:solidFill>
                        </a:rPr>
                        <a:t>8</a:t>
                      </a:r>
                    </a:p>
                    <a:p>
                      <a:pPr algn="ctr">
                        <a:spcBef>
                          <a:spcPts val="100"/>
                        </a:spcBef>
                      </a:pPr>
                      <a:r>
                        <a:rPr lang="en-US" sz="650" dirty="0">
                          <a:solidFill>
                            <a:schemeClr val="tx1"/>
                          </a:solidFill>
                        </a:rPr>
                        <a:t>1</a:t>
                      </a:r>
                    </a:p>
                  </a:txBody>
                  <a:tcPr/>
                </a:tc>
                <a:extLst>
                  <a:ext uri="{0D108BD9-81ED-4DB2-BD59-A6C34878D82A}">
                    <a16:rowId xmlns:a16="http://schemas.microsoft.com/office/drawing/2014/main" val="2469633458"/>
                  </a:ext>
                </a:extLst>
              </a:tr>
              <a:tr h="141633">
                <a:tc>
                  <a:txBody>
                    <a:bodyPr/>
                    <a:lstStyle/>
                    <a:p>
                      <a:pPr algn="l"/>
                      <a:r>
                        <a:rPr lang="en-US" sz="650" i="1" dirty="0">
                          <a:solidFill>
                            <a:schemeClr val="tx1"/>
                          </a:solidFill>
                        </a:rPr>
                        <a:t>AXL at baseline (mm)</a:t>
                      </a:r>
                    </a:p>
                  </a:txBody>
                  <a:tcPr/>
                </a:tc>
                <a:tc>
                  <a:txBody>
                    <a:bodyPr/>
                    <a:lstStyle/>
                    <a:p>
                      <a:pPr algn="ctr"/>
                      <a:r>
                        <a:rPr lang="en-MY" sz="650" kern="0" dirty="0">
                          <a:solidFill>
                            <a:schemeClr val="tx1"/>
                          </a:solidFill>
                          <a:effectLst/>
                        </a:rPr>
                        <a:t>27.36 ± 2.47</a:t>
                      </a:r>
                      <a:endParaRPr lang="en-US" sz="650" dirty="0">
                        <a:solidFill>
                          <a:schemeClr val="tx1"/>
                        </a:solidFill>
                      </a:endParaRPr>
                    </a:p>
                  </a:txBody>
                  <a:tcPr/>
                </a:tc>
                <a:extLst>
                  <a:ext uri="{0D108BD9-81ED-4DB2-BD59-A6C34878D82A}">
                    <a16:rowId xmlns:a16="http://schemas.microsoft.com/office/drawing/2014/main" val="4259660921"/>
                  </a:ext>
                </a:extLst>
              </a:tr>
              <a:tr h="0">
                <a:tc>
                  <a:txBody>
                    <a:bodyPr/>
                    <a:lstStyle/>
                    <a:p>
                      <a:pPr algn="l"/>
                      <a:r>
                        <a:rPr lang="en-US" sz="650" i="1" dirty="0">
                          <a:solidFill>
                            <a:schemeClr val="tx1"/>
                          </a:solidFill>
                        </a:rPr>
                        <a:t>ACD at baseline (mm)</a:t>
                      </a:r>
                    </a:p>
                  </a:txBody>
                  <a:tcPr/>
                </a:tc>
                <a:tc>
                  <a:txBody>
                    <a:bodyPr/>
                    <a:lstStyle/>
                    <a:p>
                      <a:pPr algn="ctr"/>
                      <a:r>
                        <a:rPr lang="en-US" sz="650" dirty="0">
                          <a:solidFill>
                            <a:schemeClr val="tx1"/>
                          </a:solidFill>
                        </a:rPr>
                        <a:t>3.65 </a:t>
                      </a:r>
                      <a:r>
                        <a:rPr lang="en-MY" sz="650" kern="0" dirty="0">
                          <a:solidFill>
                            <a:schemeClr val="tx1"/>
                          </a:solidFill>
                          <a:effectLst/>
                        </a:rPr>
                        <a:t>± 0.25</a:t>
                      </a:r>
                      <a:endParaRPr lang="en-US" sz="650" dirty="0">
                        <a:solidFill>
                          <a:schemeClr val="tx1"/>
                        </a:solidFill>
                      </a:endParaRPr>
                    </a:p>
                  </a:txBody>
                  <a:tcPr/>
                </a:tc>
                <a:extLst>
                  <a:ext uri="{0D108BD9-81ED-4DB2-BD59-A6C34878D82A}">
                    <a16:rowId xmlns:a16="http://schemas.microsoft.com/office/drawing/2014/main" val="572466199"/>
                  </a:ext>
                </a:extLst>
              </a:tr>
              <a:tr h="0">
                <a:tc>
                  <a:txBody>
                    <a:bodyPr/>
                    <a:lstStyle/>
                    <a:p>
                      <a:pPr algn="l"/>
                      <a:r>
                        <a:rPr lang="en-US" sz="650" i="1" dirty="0">
                          <a:solidFill>
                            <a:schemeClr val="tx1"/>
                          </a:solidFill>
                        </a:rPr>
                        <a:t>CCT at baseline (</a:t>
                      </a:r>
                      <a:r>
                        <a:rPr lang="en-MY" sz="650" i="1" kern="1200" dirty="0">
                          <a:solidFill>
                            <a:schemeClr val="tx1"/>
                          </a:solidFill>
                          <a:effectLst/>
                          <a:sym typeface="Symbol" pitchFamily="2" charset="2"/>
                        </a:rPr>
                        <a:t></a:t>
                      </a:r>
                      <a:r>
                        <a:rPr lang="en-MY" sz="650" i="1" kern="1200" dirty="0">
                          <a:solidFill>
                            <a:schemeClr val="tx1"/>
                          </a:solidFill>
                          <a:effectLst/>
                        </a:rPr>
                        <a:t>m</a:t>
                      </a:r>
                      <a:r>
                        <a:rPr lang="en-MY" sz="650" i="1" dirty="0">
                          <a:solidFill>
                            <a:schemeClr val="tx1"/>
                          </a:solidFill>
                          <a:effectLst/>
                        </a:rPr>
                        <a:t>)</a:t>
                      </a:r>
                      <a:endParaRPr lang="en-US" sz="650" i="1" dirty="0">
                        <a:solidFill>
                          <a:schemeClr val="tx1"/>
                        </a:solidFill>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650" dirty="0">
                          <a:solidFill>
                            <a:schemeClr val="tx1"/>
                          </a:solidFill>
                        </a:rPr>
                        <a:t>511 </a:t>
                      </a:r>
                      <a:r>
                        <a:rPr lang="en-MY" sz="650" kern="0" dirty="0">
                          <a:solidFill>
                            <a:schemeClr val="tx1"/>
                          </a:solidFill>
                          <a:effectLst/>
                        </a:rPr>
                        <a:t>± 39.78</a:t>
                      </a:r>
                      <a:endParaRPr lang="en-US" sz="650" dirty="0">
                        <a:solidFill>
                          <a:schemeClr val="tx1"/>
                        </a:solidFill>
                      </a:endParaRPr>
                    </a:p>
                  </a:txBody>
                  <a:tcPr/>
                </a:tc>
                <a:extLst>
                  <a:ext uri="{0D108BD9-81ED-4DB2-BD59-A6C34878D82A}">
                    <a16:rowId xmlns:a16="http://schemas.microsoft.com/office/drawing/2014/main" val="3310821692"/>
                  </a:ext>
                </a:extLst>
              </a:tr>
              <a:tr h="0">
                <a:tc>
                  <a:txBody>
                    <a:bodyPr/>
                    <a:lstStyle/>
                    <a:p>
                      <a:pPr algn="l"/>
                      <a:r>
                        <a:rPr lang="en-US" sz="650" i="1" dirty="0">
                          <a:solidFill>
                            <a:schemeClr val="tx1"/>
                          </a:solidFill>
                        </a:rPr>
                        <a:t>EC at baseline (cells/mm</a:t>
                      </a:r>
                      <a:r>
                        <a:rPr lang="en-US" sz="650" i="1" baseline="30000" dirty="0">
                          <a:solidFill>
                            <a:schemeClr val="tx1"/>
                          </a:solidFill>
                        </a:rPr>
                        <a:t>2</a:t>
                      </a:r>
                      <a:r>
                        <a:rPr lang="en-US" sz="650" i="1" baseline="0" dirty="0">
                          <a:solidFill>
                            <a:schemeClr val="tx1"/>
                          </a:solidFill>
                        </a:rPr>
                        <a:t>)</a:t>
                      </a:r>
                      <a:endParaRPr lang="en-US" sz="650" i="1" dirty="0">
                        <a:solidFill>
                          <a:schemeClr val="tx1"/>
                        </a:solidFill>
                      </a:endParaRPr>
                    </a:p>
                  </a:txBody>
                  <a:tcPr/>
                </a:tc>
                <a:tc>
                  <a:txBody>
                    <a:bodyPr/>
                    <a:lstStyle/>
                    <a:p>
                      <a:pPr algn="ctr"/>
                      <a:r>
                        <a:rPr lang="en-US" sz="650" dirty="0">
                          <a:solidFill>
                            <a:schemeClr val="tx1"/>
                          </a:solidFill>
                        </a:rPr>
                        <a:t>2855 </a:t>
                      </a:r>
                      <a:r>
                        <a:rPr lang="en-MY" sz="650" kern="0" dirty="0">
                          <a:solidFill>
                            <a:schemeClr val="tx1"/>
                          </a:solidFill>
                          <a:effectLst/>
                        </a:rPr>
                        <a:t>± 220</a:t>
                      </a:r>
                      <a:endParaRPr lang="en-US" sz="650" dirty="0">
                        <a:solidFill>
                          <a:schemeClr val="tx1"/>
                        </a:solidFill>
                      </a:endParaRPr>
                    </a:p>
                  </a:txBody>
                  <a:tcPr/>
                </a:tc>
                <a:extLst>
                  <a:ext uri="{0D108BD9-81ED-4DB2-BD59-A6C34878D82A}">
                    <a16:rowId xmlns:a16="http://schemas.microsoft.com/office/drawing/2014/main" val="2942669944"/>
                  </a:ext>
                </a:extLst>
              </a:tr>
              <a:tr h="0">
                <a:tc>
                  <a:txBody>
                    <a:bodyPr/>
                    <a:lstStyle/>
                    <a:p>
                      <a:r>
                        <a:rPr lang="en-US" sz="650" i="1" dirty="0">
                          <a:solidFill>
                            <a:schemeClr val="tx1"/>
                          </a:solidFill>
                        </a:rPr>
                        <a:t>WTW at baseline (mm)</a:t>
                      </a:r>
                    </a:p>
                  </a:txBody>
                  <a:tcPr/>
                </a:tc>
                <a:tc>
                  <a:txBody>
                    <a:bodyPr/>
                    <a:lstStyle/>
                    <a:p>
                      <a:pPr algn="ctr"/>
                      <a:r>
                        <a:rPr lang="en-US" sz="650" dirty="0">
                          <a:solidFill>
                            <a:schemeClr val="tx1"/>
                          </a:solidFill>
                        </a:rPr>
                        <a:t>12.0 </a:t>
                      </a:r>
                      <a:r>
                        <a:rPr lang="en-MY" sz="650" kern="0" dirty="0">
                          <a:solidFill>
                            <a:schemeClr val="tx1"/>
                          </a:solidFill>
                          <a:effectLst/>
                        </a:rPr>
                        <a:t>± 0.38</a:t>
                      </a:r>
                      <a:endParaRPr lang="en-US" sz="650" dirty="0">
                        <a:solidFill>
                          <a:schemeClr val="tx1"/>
                        </a:solidFill>
                      </a:endParaRPr>
                    </a:p>
                  </a:txBody>
                  <a:tcPr/>
                </a:tc>
                <a:extLst>
                  <a:ext uri="{0D108BD9-81ED-4DB2-BD59-A6C34878D82A}">
                    <a16:rowId xmlns:a16="http://schemas.microsoft.com/office/drawing/2014/main" val="2673451561"/>
                  </a:ext>
                </a:extLst>
              </a:tr>
              <a:tr h="203926">
                <a:tc>
                  <a:txBody>
                    <a:bodyPr/>
                    <a:lstStyle/>
                    <a:p>
                      <a:r>
                        <a:rPr lang="en-US" sz="650" i="1" dirty="0">
                          <a:solidFill>
                            <a:schemeClr val="tx1"/>
                          </a:solidFill>
                        </a:rPr>
                        <a:t>Indication</a:t>
                      </a:r>
                    </a:p>
                    <a:p>
                      <a:pPr>
                        <a:spcBef>
                          <a:spcPts val="100"/>
                        </a:spcBef>
                      </a:pPr>
                      <a:r>
                        <a:rPr lang="en-US" sz="650" dirty="0">
                          <a:solidFill>
                            <a:schemeClr val="tx1"/>
                          </a:solidFill>
                        </a:rPr>
                        <a:t>   High myopia</a:t>
                      </a:r>
                    </a:p>
                    <a:p>
                      <a:pPr>
                        <a:spcBef>
                          <a:spcPts val="100"/>
                        </a:spcBef>
                      </a:pPr>
                      <a:r>
                        <a:rPr lang="en-US" sz="650" dirty="0">
                          <a:solidFill>
                            <a:schemeClr val="tx1"/>
                          </a:solidFill>
                        </a:rPr>
                        <a:t>   Steep cornea</a:t>
                      </a:r>
                    </a:p>
                    <a:p>
                      <a:pPr>
                        <a:spcBef>
                          <a:spcPts val="100"/>
                        </a:spcBef>
                      </a:pPr>
                      <a:r>
                        <a:rPr lang="en-US" sz="650" dirty="0">
                          <a:solidFill>
                            <a:schemeClr val="tx1"/>
                          </a:solidFill>
                        </a:rPr>
                        <a:t>   Low pachymetry</a:t>
                      </a:r>
                    </a:p>
                  </a:txBody>
                  <a:tcPr/>
                </a:tc>
                <a:tc>
                  <a:txBody>
                    <a:bodyPr/>
                    <a:lstStyle/>
                    <a:p>
                      <a:endParaRPr lang="en-US" sz="650" dirty="0">
                        <a:solidFill>
                          <a:schemeClr val="tx1"/>
                        </a:solidFill>
                      </a:endParaRPr>
                    </a:p>
                    <a:p>
                      <a:pPr algn="ctr">
                        <a:spcBef>
                          <a:spcPts val="100"/>
                        </a:spcBef>
                      </a:pPr>
                      <a:r>
                        <a:rPr lang="en-US" sz="650" dirty="0">
                          <a:solidFill>
                            <a:schemeClr val="tx1"/>
                          </a:solidFill>
                        </a:rPr>
                        <a:t>10</a:t>
                      </a:r>
                    </a:p>
                    <a:p>
                      <a:pPr algn="ctr">
                        <a:spcBef>
                          <a:spcPts val="100"/>
                        </a:spcBef>
                      </a:pPr>
                      <a:r>
                        <a:rPr lang="en-US" sz="650" dirty="0">
                          <a:solidFill>
                            <a:schemeClr val="tx1"/>
                          </a:solidFill>
                        </a:rPr>
                        <a:t>1</a:t>
                      </a:r>
                    </a:p>
                    <a:p>
                      <a:pPr algn="ctr">
                        <a:spcBef>
                          <a:spcPts val="100"/>
                        </a:spcBef>
                      </a:pPr>
                      <a:r>
                        <a:rPr lang="en-US" sz="650" dirty="0">
                          <a:solidFill>
                            <a:schemeClr val="tx1"/>
                          </a:solidFill>
                        </a:rPr>
                        <a:t>4</a:t>
                      </a:r>
                    </a:p>
                  </a:txBody>
                  <a:tcPr/>
                </a:tc>
                <a:extLst>
                  <a:ext uri="{0D108BD9-81ED-4DB2-BD59-A6C34878D82A}">
                    <a16:rowId xmlns:a16="http://schemas.microsoft.com/office/drawing/2014/main" val="2658483067"/>
                  </a:ext>
                </a:extLst>
              </a:tr>
            </a:tbl>
          </a:graphicData>
        </a:graphic>
      </p:graphicFrame>
      <p:graphicFrame>
        <p:nvGraphicFramePr>
          <p:cNvPr id="4" name="Table 3">
            <a:extLst>
              <a:ext uri="{FF2B5EF4-FFF2-40B4-BE49-F238E27FC236}">
                <a16:creationId xmlns:a16="http://schemas.microsoft.com/office/drawing/2014/main" id="{EBE10855-6F54-965A-EBAC-F2304ECC5067}"/>
              </a:ext>
            </a:extLst>
          </p:cNvPr>
          <p:cNvGraphicFramePr>
            <a:graphicFrameLocks noGrp="1"/>
          </p:cNvGraphicFramePr>
          <p:nvPr>
            <p:extLst>
              <p:ext uri="{D42A27DB-BD31-4B8C-83A1-F6EECF244321}">
                <p14:modId xmlns:p14="http://schemas.microsoft.com/office/powerpoint/2010/main" val="502860672"/>
              </p:ext>
            </p:extLst>
          </p:nvPr>
        </p:nvGraphicFramePr>
        <p:xfrm>
          <a:off x="3612818" y="5457904"/>
          <a:ext cx="2685433" cy="1369320"/>
        </p:xfrm>
        <a:graphic>
          <a:graphicData uri="http://schemas.openxmlformats.org/drawingml/2006/table">
            <a:tbl>
              <a:tblPr firstRow="1" bandRow="1">
                <a:tableStyleId>{8EC20E35-A176-4012-BC5E-935CFFF8708E}</a:tableStyleId>
              </a:tblPr>
              <a:tblGrid>
                <a:gridCol w="1460575">
                  <a:extLst>
                    <a:ext uri="{9D8B030D-6E8A-4147-A177-3AD203B41FA5}">
                      <a16:colId xmlns:a16="http://schemas.microsoft.com/office/drawing/2014/main" val="3220047266"/>
                    </a:ext>
                  </a:extLst>
                </a:gridCol>
                <a:gridCol w="1224858">
                  <a:extLst>
                    <a:ext uri="{9D8B030D-6E8A-4147-A177-3AD203B41FA5}">
                      <a16:colId xmlns:a16="http://schemas.microsoft.com/office/drawing/2014/main" val="1252934327"/>
                    </a:ext>
                  </a:extLst>
                </a:gridCol>
              </a:tblGrid>
              <a:tr h="168347">
                <a:tc>
                  <a:txBody>
                    <a:bodyPr/>
                    <a:lstStyle/>
                    <a:p>
                      <a:pPr algn="ctr"/>
                      <a:r>
                        <a:rPr lang="en-US" sz="600" dirty="0"/>
                        <a:t>Characteristics</a:t>
                      </a:r>
                    </a:p>
                  </a:txBody>
                  <a:tcPr/>
                </a:tc>
                <a:tc>
                  <a:txBody>
                    <a:bodyPr/>
                    <a:lstStyle/>
                    <a:p>
                      <a:pPr algn="ctr"/>
                      <a:r>
                        <a:rPr lang="en-US" sz="600" dirty="0"/>
                        <a:t>Result </a:t>
                      </a:r>
                    </a:p>
                  </a:txBody>
                  <a:tcPr/>
                </a:tc>
                <a:extLst>
                  <a:ext uri="{0D108BD9-81ED-4DB2-BD59-A6C34878D82A}">
                    <a16:rowId xmlns:a16="http://schemas.microsoft.com/office/drawing/2014/main" val="2725409213"/>
                  </a:ext>
                </a:extLst>
              </a:tr>
              <a:tr h="653040">
                <a:tc>
                  <a:txBody>
                    <a:bodyPr/>
                    <a:lstStyle/>
                    <a:p>
                      <a:pPr algn="l"/>
                      <a:r>
                        <a:rPr lang="en-US" sz="600" i="1" dirty="0">
                          <a:solidFill>
                            <a:schemeClr val="tx1"/>
                          </a:solidFill>
                        </a:rPr>
                        <a:t>UCVA at 1 month </a:t>
                      </a:r>
                    </a:p>
                    <a:p>
                      <a:pPr algn="l">
                        <a:spcBef>
                          <a:spcPts val="200"/>
                        </a:spcBef>
                      </a:pPr>
                      <a:r>
                        <a:rPr lang="en-US" sz="600" i="1" dirty="0">
                          <a:solidFill>
                            <a:schemeClr val="tx1"/>
                          </a:solidFill>
                        </a:rPr>
                        <a:t>         </a:t>
                      </a:r>
                      <a:r>
                        <a:rPr lang="en-US" sz="600" i="0" dirty="0">
                          <a:solidFill>
                            <a:schemeClr val="tx1"/>
                          </a:solidFill>
                        </a:rPr>
                        <a:t>20/20</a:t>
                      </a:r>
                    </a:p>
                    <a:p>
                      <a:pPr algn="l">
                        <a:spcBef>
                          <a:spcPts val="200"/>
                        </a:spcBef>
                      </a:pPr>
                      <a:r>
                        <a:rPr lang="en-US" sz="600" i="0" dirty="0">
                          <a:solidFill>
                            <a:schemeClr val="tx1"/>
                          </a:solidFill>
                        </a:rPr>
                        <a:t>         20/25</a:t>
                      </a:r>
                    </a:p>
                    <a:p>
                      <a:pPr algn="l">
                        <a:spcBef>
                          <a:spcPts val="200"/>
                        </a:spcBef>
                      </a:pPr>
                      <a:r>
                        <a:rPr lang="en-US" sz="600" i="0" dirty="0">
                          <a:solidFill>
                            <a:schemeClr val="tx1"/>
                          </a:solidFill>
                        </a:rPr>
                        <a:t>         20/30</a:t>
                      </a:r>
                    </a:p>
                    <a:p>
                      <a:pPr algn="l">
                        <a:spcBef>
                          <a:spcPts val="200"/>
                        </a:spcBef>
                      </a:pPr>
                      <a:r>
                        <a:rPr lang="en-US" sz="600" i="0" dirty="0">
                          <a:solidFill>
                            <a:schemeClr val="tx1"/>
                          </a:solidFill>
                        </a:rPr>
                        <a:t>         20/63</a:t>
                      </a:r>
                    </a:p>
                  </a:txBody>
                  <a:tcPr/>
                </a:tc>
                <a:tc>
                  <a:txBody>
                    <a:bodyPr/>
                    <a:lstStyle/>
                    <a:p>
                      <a:endParaRPr lang="en-US" sz="600" dirty="0">
                        <a:solidFill>
                          <a:schemeClr val="tx1"/>
                        </a:solidFill>
                      </a:endParaRPr>
                    </a:p>
                    <a:p>
                      <a:pPr algn="ctr">
                        <a:spcBef>
                          <a:spcPts val="200"/>
                        </a:spcBef>
                      </a:pPr>
                      <a:r>
                        <a:rPr lang="en-US" sz="600" dirty="0">
                          <a:solidFill>
                            <a:schemeClr val="tx1"/>
                          </a:solidFill>
                        </a:rPr>
                        <a:t>18  (60%)</a:t>
                      </a:r>
                    </a:p>
                    <a:p>
                      <a:pPr algn="ctr">
                        <a:spcBef>
                          <a:spcPts val="200"/>
                        </a:spcBef>
                      </a:pPr>
                      <a:r>
                        <a:rPr lang="en-US" sz="600" dirty="0">
                          <a:solidFill>
                            <a:schemeClr val="tx1"/>
                          </a:solidFill>
                        </a:rPr>
                        <a:t>6 (20%)</a:t>
                      </a:r>
                    </a:p>
                    <a:p>
                      <a:pPr algn="ctr">
                        <a:spcBef>
                          <a:spcPts val="200"/>
                        </a:spcBef>
                      </a:pPr>
                      <a:r>
                        <a:rPr lang="en-US" sz="600" dirty="0">
                          <a:solidFill>
                            <a:schemeClr val="tx1"/>
                          </a:solidFill>
                        </a:rPr>
                        <a:t>5 (17%)</a:t>
                      </a:r>
                    </a:p>
                    <a:p>
                      <a:pPr algn="ctr">
                        <a:spcBef>
                          <a:spcPts val="200"/>
                        </a:spcBef>
                      </a:pPr>
                      <a:r>
                        <a:rPr lang="en-US" sz="600" dirty="0">
                          <a:solidFill>
                            <a:schemeClr val="tx1"/>
                          </a:solidFill>
                        </a:rPr>
                        <a:t>1 (3%)</a:t>
                      </a:r>
                    </a:p>
                  </a:txBody>
                  <a:tcPr/>
                </a:tc>
                <a:extLst>
                  <a:ext uri="{0D108BD9-81ED-4DB2-BD59-A6C34878D82A}">
                    <a16:rowId xmlns:a16="http://schemas.microsoft.com/office/drawing/2014/main" val="2469633458"/>
                  </a:ext>
                </a:extLst>
              </a:tr>
              <a:tr h="518160">
                <a:tc>
                  <a:txBody>
                    <a:bodyPr/>
                    <a:lstStyle/>
                    <a:p>
                      <a:pPr algn="l"/>
                      <a:r>
                        <a:rPr lang="en-US" sz="600" i="1" dirty="0">
                          <a:solidFill>
                            <a:schemeClr val="tx1"/>
                          </a:solidFill>
                        </a:rPr>
                        <a:t>BCVA at 1 month</a:t>
                      </a:r>
                    </a:p>
                    <a:p>
                      <a:pPr algn="l">
                        <a:spcBef>
                          <a:spcPts val="200"/>
                        </a:spcBef>
                      </a:pPr>
                      <a:r>
                        <a:rPr lang="en-US" sz="600" i="1" dirty="0">
                          <a:solidFill>
                            <a:schemeClr val="tx1"/>
                          </a:solidFill>
                        </a:rPr>
                        <a:t>         </a:t>
                      </a:r>
                      <a:r>
                        <a:rPr lang="en-US" sz="600" i="0" dirty="0">
                          <a:solidFill>
                            <a:schemeClr val="tx1"/>
                          </a:solidFill>
                        </a:rPr>
                        <a:t>20/20</a:t>
                      </a:r>
                    </a:p>
                    <a:p>
                      <a:pPr algn="l">
                        <a:spcBef>
                          <a:spcPts val="200"/>
                        </a:spcBef>
                      </a:pPr>
                      <a:r>
                        <a:rPr lang="en-US" sz="600" i="0" dirty="0">
                          <a:solidFill>
                            <a:schemeClr val="tx1"/>
                          </a:solidFill>
                        </a:rPr>
                        <a:t>         20/25</a:t>
                      </a:r>
                    </a:p>
                    <a:p>
                      <a:pPr algn="l">
                        <a:spcBef>
                          <a:spcPts val="200"/>
                        </a:spcBef>
                      </a:pPr>
                      <a:r>
                        <a:rPr lang="en-US" sz="600" i="0" dirty="0">
                          <a:solidFill>
                            <a:schemeClr val="tx1"/>
                          </a:solidFill>
                        </a:rPr>
                        <a:t>         20/30</a:t>
                      </a:r>
                    </a:p>
                  </a:txBody>
                  <a:tcPr/>
                </a:tc>
                <a:tc>
                  <a:txBody>
                    <a:bodyPr/>
                    <a:lstStyle/>
                    <a:p>
                      <a:endParaRPr lang="en-US" sz="600" dirty="0">
                        <a:solidFill>
                          <a:schemeClr val="tx1"/>
                        </a:solidFill>
                      </a:endParaRPr>
                    </a:p>
                    <a:p>
                      <a:pPr algn="ctr">
                        <a:spcBef>
                          <a:spcPts val="200"/>
                        </a:spcBef>
                      </a:pPr>
                      <a:r>
                        <a:rPr lang="en-US" sz="600" dirty="0">
                          <a:solidFill>
                            <a:schemeClr val="tx1"/>
                          </a:solidFill>
                        </a:rPr>
                        <a:t>22 (73%)</a:t>
                      </a:r>
                    </a:p>
                    <a:p>
                      <a:pPr algn="ctr">
                        <a:spcBef>
                          <a:spcPts val="200"/>
                        </a:spcBef>
                      </a:pPr>
                      <a:r>
                        <a:rPr lang="en-US" sz="600" dirty="0">
                          <a:solidFill>
                            <a:schemeClr val="tx1"/>
                          </a:solidFill>
                        </a:rPr>
                        <a:t>5 (17%)</a:t>
                      </a:r>
                    </a:p>
                    <a:p>
                      <a:pPr algn="ctr">
                        <a:spcBef>
                          <a:spcPts val="200"/>
                        </a:spcBef>
                      </a:pPr>
                      <a:r>
                        <a:rPr lang="en-US" sz="600" dirty="0">
                          <a:solidFill>
                            <a:schemeClr val="tx1"/>
                          </a:solidFill>
                        </a:rPr>
                        <a:t>3 (10%)</a:t>
                      </a:r>
                    </a:p>
                  </a:txBody>
                  <a:tcPr/>
                </a:tc>
                <a:extLst>
                  <a:ext uri="{0D108BD9-81ED-4DB2-BD59-A6C34878D82A}">
                    <a16:rowId xmlns:a16="http://schemas.microsoft.com/office/drawing/2014/main" val="3767839356"/>
                  </a:ext>
                </a:extLst>
              </a:tr>
            </a:tbl>
          </a:graphicData>
        </a:graphic>
      </p:graphicFrame>
      <p:graphicFrame>
        <p:nvGraphicFramePr>
          <p:cNvPr id="5" name="Chart 4">
            <a:extLst>
              <a:ext uri="{FF2B5EF4-FFF2-40B4-BE49-F238E27FC236}">
                <a16:creationId xmlns:a16="http://schemas.microsoft.com/office/drawing/2014/main" id="{C8195B43-C543-A1C9-AF64-EA4AEB42C907}"/>
              </a:ext>
            </a:extLst>
          </p:cNvPr>
          <p:cNvGraphicFramePr>
            <a:graphicFrameLocks/>
          </p:cNvGraphicFramePr>
          <p:nvPr>
            <p:extLst>
              <p:ext uri="{D42A27DB-BD31-4B8C-83A1-F6EECF244321}">
                <p14:modId xmlns:p14="http://schemas.microsoft.com/office/powerpoint/2010/main" val="1072992152"/>
              </p:ext>
            </p:extLst>
          </p:nvPr>
        </p:nvGraphicFramePr>
        <p:xfrm>
          <a:off x="3608954" y="7045714"/>
          <a:ext cx="2685433" cy="157372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1D797CE-8194-AD26-1C9C-1BE24F5F0FB3}"/>
              </a:ext>
            </a:extLst>
          </p:cNvPr>
          <p:cNvSpPr txBox="1"/>
          <p:nvPr/>
        </p:nvSpPr>
        <p:spPr>
          <a:xfrm>
            <a:off x="-716999" y="8650411"/>
            <a:ext cx="5088802" cy="200055"/>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Table 1 : Demographic characteristics of patients</a:t>
            </a:r>
          </a:p>
        </p:txBody>
      </p:sp>
      <p:sp>
        <p:nvSpPr>
          <p:cNvPr id="7" name="TextBox 6">
            <a:extLst>
              <a:ext uri="{FF2B5EF4-FFF2-40B4-BE49-F238E27FC236}">
                <a16:creationId xmlns:a16="http://schemas.microsoft.com/office/drawing/2014/main" id="{FA41F80F-EDA4-1BDC-F48D-780C21522A07}"/>
              </a:ext>
            </a:extLst>
          </p:cNvPr>
          <p:cNvSpPr txBox="1"/>
          <p:nvPr/>
        </p:nvSpPr>
        <p:spPr>
          <a:xfrm>
            <a:off x="2409192" y="6827700"/>
            <a:ext cx="5088802" cy="200055"/>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Table 2 : UCVA and BCVA at 1 month</a:t>
            </a:r>
          </a:p>
        </p:txBody>
      </p:sp>
      <p:sp>
        <p:nvSpPr>
          <p:cNvPr id="8" name="TextBox 7">
            <a:extLst>
              <a:ext uri="{FF2B5EF4-FFF2-40B4-BE49-F238E27FC236}">
                <a16:creationId xmlns:a16="http://schemas.microsoft.com/office/drawing/2014/main" id="{A0E95B3F-4101-416A-AA5D-AC962B087E3A}"/>
              </a:ext>
            </a:extLst>
          </p:cNvPr>
          <p:cNvSpPr txBox="1"/>
          <p:nvPr/>
        </p:nvSpPr>
        <p:spPr>
          <a:xfrm>
            <a:off x="2369595" y="8627078"/>
            <a:ext cx="5088802" cy="200055"/>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Figure 1 :  Post operative complications at 1 month</a:t>
            </a:r>
          </a:p>
        </p:txBody>
      </p:sp>
    </p:spTree>
    <p:extLst>
      <p:ext uri="{BB962C8B-B14F-4D97-AF65-F5344CB8AC3E}">
        <p14:creationId xmlns:p14="http://schemas.microsoft.com/office/powerpoint/2010/main" val="10569434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0" id="{4FFA2583-835A-E245-8C52-3A55732BFAB1}" vid="{587507B4-8C78-A846-AE55-434A5C2F77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2256</TotalTime>
  <Words>922</Words>
  <Application>Microsoft Macintosh PowerPoint</Application>
  <PresentationFormat>Widescreen</PresentationFormat>
  <Paragraphs>99</Paragraphs>
  <Slides>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等线</vt:lpstr>
      <vt:lpstr>宋体</vt:lpstr>
      <vt:lpstr>Aptos</vt:lpstr>
      <vt:lpstr>Arial</vt:lpstr>
      <vt:lpstr>Calibri</vt:lpstr>
      <vt:lpstr>Roboto</vt:lpstr>
      <vt:lpstr>Shobhika Regular</vt:lpstr>
      <vt:lpstr>STIX Two Math</vt:lpstr>
      <vt:lpstr>Symbol</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NUR SAKINAH BINTI BAHAMAN SHAH</dc:creator>
  <cp:lastModifiedBy>NUR SAKINAH BINTI BAHAMAN SHAH</cp:lastModifiedBy>
  <cp:revision>14</cp:revision>
  <dcterms:created xsi:type="dcterms:W3CDTF">2024-08-25T16:19:56Z</dcterms:created>
  <dcterms:modified xsi:type="dcterms:W3CDTF">2024-08-29T22:03:00Z</dcterms:modified>
</cp:coreProperties>
</file>